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22"/>
  </p:notesMasterIdLst>
  <p:sldIdLst>
    <p:sldId id="256" r:id="rId3"/>
    <p:sldId id="27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  <p:sldId id="272" r:id="rId21"/>
  </p:sldIdLst>
  <p:sldSz cx="9144000" cy="6858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th-TH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th-TH"/>
          </a:p>
        </p:txBody>
      </p:sp>
      <p:sp>
        <p:nvSpPr>
          <p:cNvPr id="481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th-TH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66612FC-F066-4E6E-B57D-F2FEDF148AF8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th-TH" altLang="en-US"/>
              <a:t>คลิกเพื่อแก้ไขลักษณะต้นแบบชื่อเรื่อง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th-TH" altLang="en-US"/>
              <a:t>คลิกเพื่อแก้ไขลักษณะต้นแบบหัวข้อย่อย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  <a:endParaRPr lang="th-TH" altLang="en-US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Business System Analysis and Design (BC401)</a:t>
            </a:r>
            <a:endParaRPr lang="th-TH" alt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B3A332E-D034-4EEB-9284-908A6767C768}" type="slidenum">
              <a:rPr lang="en-US" altLang="en-US"/>
              <a:pPr/>
              <a:t>‹#›</a:t>
            </a:fld>
            <a:endParaRPr lang="th-TH" altLang="en-US"/>
          </a:p>
        </p:txBody>
      </p:sp>
      <p:grpSp>
        <p:nvGrpSpPr>
          <p:cNvPr id="6759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7593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594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595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596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597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598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599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00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01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02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03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04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05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06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07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08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09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10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11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12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13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14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15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16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17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18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19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20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21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22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7623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67624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Business System Analysis and Design (BC401)</a:t>
            </a:r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2C2F9-5318-47D9-A7B0-29A384EBD291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Business System Analysis and Design (BC401)</a:t>
            </a:r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1DE-2A25-490E-8E30-35494F47AFAB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12856-6446-4DC5-B87E-92D954A41B2C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02AD9-F603-457B-9E0E-17E6F98D965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DE9CB-A94F-400B-B6FC-348F8B657B73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A9720-E413-46E7-A145-C2CDACAAF988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6D377-F554-4677-8D73-70D14238FF5C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B217C-FB7E-411C-8E6E-4E4CBB94F1A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97F75D-951C-465B-87E5-FE55A2ED433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AF267-1F90-45F7-9F29-48B11FD92898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Business System Analysis and Design (BC401)</a:t>
            </a:r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28C93-7F25-4644-B499-D00B1961B55C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C1E2B-13A2-4C79-B11F-1858896C4301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AB01F-0F94-42C5-B023-72CF5538697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40AAA-622B-40EA-98ED-6AF0155B657F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Business System Analysis and Design (BC401)</a:t>
            </a:r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3CF0A-CC29-4C18-B23A-76279E5465EF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  <a:endParaRPr lang="th-TH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Business System Analysis and Design (BC401)</a:t>
            </a:r>
            <a:endParaRPr lang="th-T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89D5A-042F-4013-A325-A051131D4041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  <a:endParaRPr lang="th-TH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Business System Analysis and Design (BC401)</a:t>
            </a:r>
            <a:endParaRPr lang="th-TH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33CE0-A3B6-48C5-84C2-FE31AF48B945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  <a:endParaRPr lang="th-TH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Business System Analysis and Design (BC401)</a:t>
            </a:r>
            <a:endParaRPr lang="th-TH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3187E-EF0B-433D-8948-58ACAF608109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  <a:endParaRPr lang="th-TH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Business System Analysis and Design (BC401)</a:t>
            </a:r>
            <a:endParaRPr lang="th-TH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6D123-EB00-4C6F-B958-41B1314D7C3F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  <a:endParaRPr lang="th-TH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Business System Analysis and Design (BC401)</a:t>
            </a:r>
            <a:endParaRPr lang="th-T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633C6-32F5-4D43-9EED-55838C42AED5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  <a:endParaRPr lang="th-TH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Business System Analysis and Design (BC401)</a:t>
            </a:r>
            <a:endParaRPr lang="th-T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58BEC-975D-4CD4-BBF7-028B05FA953A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คลิกเพื่อแก้ไขลักษณะต้นแบบชื่อเรื่อง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en-US" smtClean="0"/>
              <a:t>ระดับที่สอง</a:t>
            </a:r>
          </a:p>
          <a:p>
            <a:pPr lvl="2"/>
            <a:r>
              <a:rPr lang="th-TH" altLang="en-US" smtClean="0"/>
              <a:t>ระดับที่สาม</a:t>
            </a:r>
          </a:p>
          <a:p>
            <a:pPr lvl="3"/>
            <a:r>
              <a:rPr lang="th-TH" altLang="en-US" smtClean="0"/>
              <a:t>ระดับที่สี่</a:t>
            </a:r>
          </a:p>
          <a:p>
            <a:pPr lvl="4"/>
            <a:r>
              <a:rPr lang="th-TH" altLang="en-US" smtClean="0"/>
              <a:t>ระดับที่ห้า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th-TH"/>
              <a:t>สุวิทยชาญ แก้วสุวรรณ</a:t>
            </a:r>
            <a:endParaRPr lang="th-TH" alt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 altLang="en-US"/>
              <a:t>Business System Analysis and Design (BC401)</a:t>
            </a:r>
            <a:endParaRPr lang="th-TH" alt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A655AF6-F3DE-420C-B0F5-F9A929C8ACAF}" type="slidenum">
              <a:rPr lang="en-US" altLang="en-US"/>
              <a:pPr/>
              <a:t>‹#›</a:t>
            </a:fld>
            <a:endParaRPr lang="th-TH" altLang="en-US"/>
          </a:p>
        </p:txBody>
      </p:sp>
      <p:grpSp>
        <p:nvGrpSpPr>
          <p:cNvPr id="66568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656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FC004D3-46A0-429E-AE81-4FCFFEFB71DA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980F-161D-4C43-BA32-4A405CB83DBF}" type="slidenum">
              <a:rPr lang="en-US"/>
              <a:pPr/>
              <a:t>1</a:t>
            </a:fld>
            <a:endParaRPr lang="th-TH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350" y="1412875"/>
            <a:ext cx="6400800" cy="2273300"/>
          </a:xfrm>
        </p:spPr>
        <p:txBody>
          <a:bodyPr/>
          <a:lstStyle/>
          <a:p>
            <a:r>
              <a:rPr lang="en-US" sz="5400" dirty="0"/>
              <a:t>Use Case Diagram</a:t>
            </a:r>
            <a:endParaRPr lang="th-TH" sz="3600" dirty="0"/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615138"/>
            <a:ext cx="2133600" cy="457200"/>
          </a:xfrm>
        </p:spPr>
        <p:txBody>
          <a:bodyPr/>
          <a:lstStyle/>
          <a:p>
            <a:fld id="{245A54CF-D9A8-4DC3-B4CC-713F5E8B9A51}" type="slidenum">
              <a:rPr lang="en-US" altLang="en-US"/>
              <a:pPr/>
              <a:t>10</a:t>
            </a:fld>
            <a:endParaRPr lang="th-TH" alt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916013"/>
            <a:ext cx="6400800" cy="865188"/>
          </a:xfrm>
        </p:spPr>
        <p:txBody>
          <a:bodyPr/>
          <a:lstStyle/>
          <a:p>
            <a:pPr algn="l"/>
            <a:r>
              <a:rPr lang="en-US" sz="5400"/>
              <a:t>Use Case Diagram</a:t>
            </a:r>
            <a:endParaRPr lang="th-TH" sz="3600"/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468313" y="2139976"/>
            <a:ext cx="76327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/>
              <a:t>Relation</a:t>
            </a:r>
            <a:r>
              <a:rPr lang="th-TH" sz="3200"/>
              <a:t> มี 3 ประเภท 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971550" y="2932138"/>
            <a:ext cx="6335713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 eaLnBrk="1" hangingPunct="1">
              <a:spcBef>
                <a:spcPct val="50000"/>
              </a:spcBef>
            </a:pPr>
            <a:r>
              <a:rPr lang="th-TH" sz="3600" b="1">
                <a:solidFill>
                  <a:srgbClr val="0000FF"/>
                </a:solidFill>
              </a:rPr>
              <a:t>3. </a:t>
            </a:r>
            <a:r>
              <a:rPr lang="th-TH" sz="2000" b="1">
                <a:solidFill>
                  <a:srgbClr val="0000FF"/>
                </a:solidFill>
              </a:rPr>
              <a:t> </a:t>
            </a:r>
            <a:r>
              <a:rPr lang="en-US" sz="2000" b="1">
                <a:solidFill>
                  <a:srgbClr val="0000FF"/>
                </a:solidFill>
              </a:rPr>
              <a:t>Extend</a:t>
            </a:r>
            <a:endParaRPr lang="th-TH" sz="2000" b="1">
              <a:solidFill>
                <a:srgbClr val="0000FF"/>
              </a:solidFill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323850" y="3652863"/>
            <a:ext cx="6911975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2400" b="1"/>
              <a:t>เป็นความสัมพันธ์ในกรณี มี </a:t>
            </a:r>
            <a:r>
              <a:rPr lang="en-US" sz="2400" b="1"/>
              <a:t>Use Case </a:t>
            </a:r>
            <a:r>
              <a:rPr lang="th-TH" sz="2400" b="1"/>
              <a:t>หนึ่งทำงานตามปกติ แต่อาจจะมีบางกรณีที่มี </a:t>
            </a:r>
            <a:r>
              <a:rPr lang="en-US" sz="2400" b="1"/>
              <a:t>Use Case </a:t>
            </a:r>
            <a:r>
              <a:rPr lang="th-TH" sz="2400" b="1"/>
              <a:t>อื่นที่มีผลให้ </a:t>
            </a:r>
            <a:r>
              <a:rPr lang="en-US" sz="2400" b="1"/>
              <a:t>Use Case </a:t>
            </a:r>
            <a:r>
              <a:rPr lang="th-TH" sz="2400" b="1"/>
              <a:t>เดิม มีการทำงานที่เปลี่ยนแปลงไป</a:t>
            </a:r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684213" y="5813451"/>
            <a:ext cx="25193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250825" y="5092726"/>
            <a:ext cx="22320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2400" b="1"/>
              <a:t>สัญลักษณ์ที่ใช้</a:t>
            </a:r>
          </a:p>
        </p:txBody>
      </p:sp>
      <p:sp>
        <p:nvSpPr>
          <p:cNvPr id="76808" name="Oval 8"/>
          <p:cNvSpPr>
            <a:spLocks noChangeArrowheads="1"/>
          </p:cNvSpPr>
          <p:nvPr/>
        </p:nvSpPr>
        <p:spPr bwMode="auto">
          <a:xfrm>
            <a:off x="3995738" y="4445026"/>
            <a:ext cx="3240087" cy="64611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Use Cae </a:t>
            </a:r>
            <a:r>
              <a:rPr lang="th-TH" sz="2400"/>
              <a:t>หลัก</a:t>
            </a:r>
          </a:p>
        </p:txBody>
      </p:sp>
      <p:sp>
        <p:nvSpPr>
          <p:cNvPr id="76809" name="Oval 9"/>
          <p:cNvSpPr>
            <a:spLocks noChangeArrowheads="1"/>
          </p:cNvSpPr>
          <p:nvPr/>
        </p:nvSpPr>
        <p:spPr bwMode="auto">
          <a:xfrm>
            <a:off x="3563938" y="5667401"/>
            <a:ext cx="3384550" cy="9366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Use Cae </a:t>
            </a:r>
            <a:r>
              <a:rPr lang="th-TH"/>
              <a:t>ที่เป็น </a:t>
            </a:r>
            <a:r>
              <a:rPr lang="en-US"/>
              <a:t>Extend</a:t>
            </a:r>
            <a:endParaRPr lang="th-TH"/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250825" y="5021288"/>
            <a:ext cx="3168650" cy="1511300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 flipH="1">
            <a:off x="5291138" y="5091138"/>
            <a:ext cx="144462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5364163" y="5237188"/>
            <a:ext cx="20875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&lt;&lt; </a:t>
            </a:r>
            <a:r>
              <a:rPr lang="en-US" sz="2400"/>
              <a:t>extend </a:t>
            </a:r>
            <a:r>
              <a:rPr lang="en-US" sz="1800"/>
              <a:t>&gt;&gt;</a:t>
            </a:r>
            <a:endParaRPr lang="th-TH" sz="1800"/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1042988" y="5453088"/>
            <a:ext cx="20875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&lt;&lt;extend&gt;&gt;</a:t>
            </a:r>
            <a:endParaRPr lang="th-TH" sz="2000"/>
          </a:p>
        </p:txBody>
      </p:sp>
      <p:pic>
        <p:nvPicPr>
          <p:cNvPr id="1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Connector 1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/>
      <p:bldP spid="76804" grpId="0"/>
      <p:bldP spid="76805" grpId="0"/>
      <p:bldP spid="76806" grpId="0" animBg="1"/>
      <p:bldP spid="76807" grpId="0"/>
      <p:bldP spid="76808" grpId="0" animBg="1"/>
      <p:bldP spid="76809" grpId="0" animBg="1"/>
      <p:bldP spid="76810" grpId="0" animBg="1"/>
      <p:bldP spid="76811" grpId="0" animBg="1"/>
      <p:bldP spid="76812" grpId="0"/>
      <p:bldP spid="768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24650"/>
            <a:ext cx="2133600" cy="476250"/>
          </a:xfrm>
        </p:spPr>
        <p:txBody>
          <a:bodyPr/>
          <a:lstStyle/>
          <a:p>
            <a:fld id="{19C6C0B1-76FD-4E1A-BEDE-EC6D08059713}" type="slidenum">
              <a:rPr lang="en-US"/>
              <a:pPr/>
              <a:t>11</a:t>
            </a:fld>
            <a:endParaRPr lang="th-TH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7800" y="900138"/>
            <a:ext cx="7335838" cy="784225"/>
          </a:xfrm>
        </p:spPr>
        <p:txBody>
          <a:bodyPr/>
          <a:lstStyle/>
          <a:p>
            <a:r>
              <a:rPr lang="th-TH" sz="4900"/>
              <a:t>ตัวอย่าง </a:t>
            </a:r>
            <a:r>
              <a:rPr lang="en-US" sz="4900"/>
              <a:t>Use Case Diagram</a:t>
            </a:r>
            <a:endParaRPr lang="th-TH" sz="3200"/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250825" y="1908200"/>
            <a:ext cx="76327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3200">
                <a:solidFill>
                  <a:srgbClr val="0000FF"/>
                </a:solidFill>
              </a:rPr>
              <a:t>แสดงความสัมพันธ์ </a:t>
            </a:r>
            <a:r>
              <a:rPr lang="en-US" sz="3200">
                <a:solidFill>
                  <a:srgbClr val="0000FF"/>
                </a:solidFill>
              </a:rPr>
              <a:t>Use Case </a:t>
            </a:r>
            <a:r>
              <a:rPr lang="th-TH" sz="3200">
                <a:solidFill>
                  <a:srgbClr val="0000FF"/>
                </a:solidFill>
              </a:rPr>
              <a:t>ที่แสดงถึงมีสายซ้อนในกรณีที่เรารับโทรศัพท์สายอื่นอยู่</a:t>
            </a:r>
          </a:p>
        </p:txBody>
      </p:sp>
      <p:sp>
        <p:nvSpPr>
          <p:cNvPr id="77829" name="Oval 5"/>
          <p:cNvSpPr>
            <a:spLocks noChangeArrowheads="1"/>
          </p:cNvSpPr>
          <p:nvPr/>
        </p:nvSpPr>
        <p:spPr bwMode="auto">
          <a:xfrm>
            <a:off x="3922713" y="3995763"/>
            <a:ext cx="1584325" cy="5048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400"/>
              <a:t>รับโทรศัพท์</a:t>
            </a:r>
          </a:p>
        </p:txBody>
      </p:sp>
      <p:sp>
        <p:nvSpPr>
          <p:cNvPr id="77830" name="Oval 6"/>
          <p:cNvSpPr>
            <a:spLocks noChangeArrowheads="1"/>
          </p:cNvSpPr>
          <p:nvPr/>
        </p:nvSpPr>
        <p:spPr bwMode="auto">
          <a:xfrm>
            <a:off x="4067175" y="5653113"/>
            <a:ext cx="1584325" cy="5032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สายเรียกซ้อน</a:t>
            </a:r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 flipV="1">
            <a:off x="4714875" y="4500588"/>
            <a:ext cx="73025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7836" name="Oval 12"/>
          <p:cNvSpPr>
            <a:spLocks noChangeArrowheads="1"/>
          </p:cNvSpPr>
          <p:nvPr/>
        </p:nvSpPr>
        <p:spPr bwMode="auto">
          <a:xfrm>
            <a:off x="1185863" y="4572025"/>
            <a:ext cx="360362" cy="3587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7837" name="Line 13"/>
          <p:cNvSpPr>
            <a:spLocks noChangeShapeType="1"/>
          </p:cNvSpPr>
          <p:nvPr/>
        </p:nvSpPr>
        <p:spPr bwMode="auto">
          <a:xfrm>
            <a:off x="1403350" y="49308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7838" name="Line 14"/>
          <p:cNvSpPr>
            <a:spLocks noChangeShapeType="1"/>
          </p:cNvSpPr>
          <p:nvPr/>
        </p:nvSpPr>
        <p:spPr bwMode="auto">
          <a:xfrm>
            <a:off x="1185863" y="5146700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7839" name="Line 15"/>
          <p:cNvSpPr>
            <a:spLocks noChangeShapeType="1"/>
          </p:cNvSpPr>
          <p:nvPr/>
        </p:nvSpPr>
        <p:spPr bwMode="auto">
          <a:xfrm flipH="1">
            <a:off x="1185863" y="5507063"/>
            <a:ext cx="2174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7840" name="Line 16"/>
          <p:cNvSpPr>
            <a:spLocks noChangeShapeType="1"/>
          </p:cNvSpPr>
          <p:nvPr/>
        </p:nvSpPr>
        <p:spPr bwMode="auto">
          <a:xfrm>
            <a:off x="1403350" y="5507063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7841" name="Line 17"/>
          <p:cNvSpPr>
            <a:spLocks noChangeShapeType="1"/>
          </p:cNvSpPr>
          <p:nvPr/>
        </p:nvSpPr>
        <p:spPr bwMode="auto">
          <a:xfrm flipV="1">
            <a:off x="1403350" y="4284688"/>
            <a:ext cx="2519363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7843" name="Text Box 19"/>
          <p:cNvSpPr txBox="1">
            <a:spLocks noChangeArrowheads="1"/>
          </p:cNvSpPr>
          <p:nvPr/>
        </p:nvSpPr>
        <p:spPr bwMode="auto">
          <a:xfrm>
            <a:off x="969963" y="5795988"/>
            <a:ext cx="144145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User</a:t>
            </a:r>
            <a:endParaRPr lang="th-TH"/>
          </a:p>
        </p:txBody>
      </p:sp>
      <p:sp>
        <p:nvSpPr>
          <p:cNvPr id="77844" name="Rectangle 20"/>
          <p:cNvSpPr>
            <a:spLocks noChangeArrowheads="1"/>
          </p:cNvSpPr>
          <p:nvPr/>
        </p:nvSpPr>
        <p:spPr bwMode="auto">
          <a:xfrm>
            <a:off x="4786313" y="4959375"/>
            <a:ext cx="15367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&lt;&lt;extend&gt;&gt;</a:t>
            </a:r>
            <a:endParaRPr lang="th-TH" sz="2000"/>
          </a:p>
        </p:txBody>
      </p:sp>
      <p:sp>
        <p:nvSpPr>
          <p:cNvPr id="77845" name="Rectangle 21"/>
          <p:cNvSpPr>
            <a:spLocks noChangeArrowheads="1"/>
          </p:cNvSpPr>
          <p:nvPr/>
        </p:nvSpPr>
        <p:spPr bwMode="auto">
          <a:xfrm>
            <a:off x="3346450" y="3635400"/>
            <a:ext cx="3168650" cy="288131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pic>
        <p:nvPicPr>
          <p:cNvPr id="24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Straight Connector 24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7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7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7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7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7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/>
      <p:bldP spid="77829" grpId="0" animBg="1"/>
      <p:bldP spid="77830" grpId="0" animBg="1"/>
      <p:bldP spid="77832" grpId="0" animBg="1"/>
      <p:bldP spid="77836" grpId="0" animBg="1"/>
      <p:bldP spid="77837" grpId="0" animBg="1"/>
      <p:bldP spid="77838" grpId="0" animBg="1"/>
      <p:bldP spid="77839" grpId="0" animBg="1"/>
      <p:bldP spid="77840" grpId="0" animBg="1"/>
      <p:bldP spid="77841" grpId="0" animBg="1"/>
      <p:bldP spid="77843" grpId="0"/>
      <p:bldP spid="77844" grpId="0"/>
      <p:bldP spid="778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24650"/>
            <a:ext cx="2133600" cy="476250"/>
          </a:xfrm>
        </p:spPr>
        <p:txBody>
          <a:bodyPr/>
          <a:lstStyle/>
          <a:p>
            <a:fld id="{7AB8AD6C-BDE4-4AA4-9185-892EC4C95E82}" type="slidenum">
              <a:rPr lang="en-US"/>
              <a:pPr/>
              <a:t>12</a:t>
            </a:fld>
            <a:endParaRPr lang="th-TH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900138"/>
            <a:ext cx="7335838" cy="784225"/>
          </a:xfrm>
        </p:spPr>
        <p:txBody>
          <a:bodyPr/>
          <a:lstStyle/>
          <a:p>
            <a:r>
              <a:rPr lang="th-TH" sz="4900"/>
              <a:t>ตัวอย่าง </a:t>
            </a:r>
            <a:r>
              <a:rPr lang="en-US" sz="4900"/>
              <a:t>Use Case Diagram</a:t>
            </a:r>
            <a:endParaRPr lang="th-TH" sz="3200"/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323850" y="1476400"/>
            <a:ext cx="76327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3200">
                <a:solidFill>
                  <a:srgbClr val="0000FF"/>
                </a:solidFill>
              </a:rPr>
              <a:t>ลูกค้าจะมีการถอนเงินหรือฝากเงินผ่านเครื่อง </a:t>
            </a:r>
            <a:r>
              <a:rPr lang="en-US" sz="3200">
                <a:solidFill>
                  <a:srgbClr val="0000FF"/>
                </a:solidFill>
              </a:rPr>
              <a:t>ATM </a:t>
            </a:r>
            <a:r>
              <a:rPr lang="th-TH" sz="3200">
                <a:solidFill>
                  <a:srgbClr val="0000FF"/>
                </a:solidFill>
              </a:rPr>
              <a:t>ซึ่งลูกค้าสามารถที่จะฝาก/ถอน หรือยกเลิกได้หากต้องการ</a:t>
            </a:r>
          </a:p>
        </p:txBody>
      </p:sp>
      <p:sp>
        <p:nvSpPr>
          <p:cNvPr id="78853" name="Oval 5"/>
          <p:cNvSpPr>
            <a:spLocks noChangeArrowheads="1"/>
          </p:cNvSpPr>
          <p:nvPr/>
        </p:nvSpPr>
        <p:spPr bwMode="auto">
          <a:xfrm>
            <a:off x="3419475" y="5292750"/>
            <a:ext cx="1584325" cy="5032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ฝาก</a:t>
            </a:r>
          </a:p>
        </p:txBody>
      </p:sp>
      <p:sp>
        <p:nvSpPr>
          <p:cNvPr id="78854" name="Line 6"/>
          <p:cNvSpPr>
            <a:spLocks noChangeShapeType="1"/>
          </p:cNvSpPr>
          <p:nvPr/>
        </p:nvSpPr>
        <p:spPr bwMode="auto">
          <a:xfrm flipH="1" flipV="1">
            <a:off x="4716463" y="3348063"/>
            <a:ext cx="71437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8855" name="Oval 7"/>
          <p:cNvSpPr>
            <a:spLocks noChangeArrowheads="1"/>
          </p:cNvSpPr>
          <p:nvPr/>
        </p:nvSpPr>
        <p:spPr bwMode="auto">
          <a:xfrm>
            <a:off x="6804025" y="3132163"/>
            <a:ext cx="360363" cy="3587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7021513" y="34909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8857" name="Line 9"/>
          <p:cNvSpPr>
            <a:spLocks noChangeShapeType="1"/>
          </p:cNvSpPr>
          <p:nvPr/>
        </p:nvSpPr>
        <p:spPr bwMode="auto">
          <a:xfrm>
            <a:off x="6804025" y="3706838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 flipH="1">
            <a:off x="6804025" y="4067200"/>
            <a:ext cx="2174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8859" name="Line 11"/>
          <p:cNvSpPr>
            <a:spLocks noChangeShapeType="1"/>
          </p:cNvSpPr>
          <p:nvPr/>
        </p:nvSpPr>
        <p:spPr bwMode="auto">
          <a:xfrm>
            <a:off x="7021513" y="40672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6588125" y="4356125"/>
            <a:ext cx="100806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User</a:t>
            </a:r>
            <a:endParaRPr lang="th-TH"/>
          </a:p>
        </p:txBody>
      </p:sp>
      <p:sp>
        <p:nvSpPr>
          <p:cNvPr id="78862" name="Rectangle 14"/>
          <p:cNvSpPr>
            <a:spLocks noChangeArrowheads="1"/>
          </p:cNvSpPr>
          <p:nvPr/>
        </p:nvSpPr>
        <p:spPr bwMode="auto">
          <a:xfrm>
            <a:off x="4643438" y="3492525"/>
            <a:ext cx="14033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&lt;&lt;extend&gt;&gt;</a:t>
            </a:r>
            <a:endParaRPr lang="th-TH" sz="1800"/>
          </a:p>
        </p:txBody>
      </p:sp>
      <p:sp>
        <p:nvSpPr>
          <p:cNvPr id="78864" name="Oval 16"/>
          <p:cNvSpPr>
            <a:spLocks noChangeArrowheads="1"/>
          </p:cNvSpPr>
          <p:nvPr/>
        </p:nvSpPr>
        <p:spPr bwMode="auto">
          <a:xfrm>
            <a:off x="3706813" y="2844825"/>
            <a:ext cx="1584325" cy="5032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ถอน</a:t>
            </a:r>
          </a:p>
        </p:txBody>
      </p:sp>
      <p:sp>
        <p:nvSpPr>
          <p:cNvPr id="78865" name="Oval 17"/>
          <p:cNvSpPr>
            <a:spLocks noChangeArrowheads="1"/>
          </p:cNvSpPr>
          <p:nvPr/>
        </p:nvSpPr>
        <p:spPr bwMode="auto">
          <a:xfrm>
            <a:off x="3922713" y="3924325"/>
            <a:ext cx="1584325" cy="5032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ยกเลิก</a:t>
            </a:r>
          </a:p>
        </p:txBody>
      </p:sp>
      <p:sp>
        <p:nvSpPr>
          <p:cNvPr id="78866" name="Oval 18"/>
          <p:cNvSpPr>
            <a:spLocks noChangeArrowheads="1"/>
          </p:cNvSpPr>
          <p:nvPr/>
        </p:nvSpPr>
        <p:spPr bwMode="auto">
          <a:xfrm>
            <a:off x="1474788" y="3348063"/>
            <a:ext cx="1584325" cy="5032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ตรวจสอบผู้ใช้</a:t>
            </a:r>
          </a:p>
        </p:txBody>
      </p:sp>
      <p:sp>
        <p:nvSpPr>
          <p:cNvPr id="78868" name="Oval 20"/>
          <p:cNvSpPr>
            <a:spLocks noChangeArrowheads="1"/>
          </p:cNvSpPr>
          <p:nvPr/>
        </p:nvSpPr>
        <p:spPr bwMode="auto">
          <a:xfrm>
            <a:off x="1187450" y="4716488"/>
            <a:ext cx="1584325" cy="5032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ใส่รหัส</a:t>
            </a:r>
          </a:p>
        </p:txBody>
      </p:sp>
      <p:sp>
        <p:nvSpPr>
          <p:cNvPr id="78869" name="Line 21"/>
          <p:cNvSpPr>
            <a:spLocks noChangeShapeType="1"/>
          </p:cNvSpPr>
          <p:nvPr/>
        </p:nvSpPr>
        <p:spPr bwMode="auto">
          <a:xfrm flipH="1">
            <a:off x="4498975" y="4429150"/>
            <a:ext cx="288925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8870" name="Rectangle 22"/>
          <p:cNvSpPr>
            <a:spLocks noChangeArrowheads="1"/>
          </p:cNvSpPr>
          <p:nvPr/>
        </p:nvSpPr>
        <p:spPr bwMode="auto">
          <a:xfrm>
            <a:off x="4643438" y="4741888"/>
            <a:ext cx="14033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&lt;&lt;extend&gt;&gt;</a:t>
            </a:r>
            <a:endParaRPr lang="th-TH" sz="1800"/>
          </a:p>
        </p:txBody>
      </p:sp>
      <p:sp>
        <p:nvSpPr>
          <p:cNvPr id="78872" name="Line 24"/>
          <p:cNvSpPr>
            <a:spLocks noChangeShapeType="1"/>
          </p:cNvSpPr>
          <p:nvPr/>
        </p:nvSpPr>
        <p:spPr bwMode="auto">
          <a:xfrm flipV="1">
            <a:off x="2195513" y="4213250"/>
            <a:ext cx="71437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8873" name="Line 25"/>
          <p:cNvSpPr>
            <a:spLocks noChangeShapeType="1"/>
          </p:cNvSpPr>
          <p:nvPr/>
        </p:nvSpPr>
        <p:spPr bwMode="auto">
          <a:xfrm flipH="1">
            <a:off x="2987675" y="3132163"/>
            <a:ext cx="792163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8874" name="Line 26"/>
          <p:cNvSpPr>
            <a:spLocks noChangeShapeType="1"/>
          </p:cNvSpPr>
          <p:nvPr/>
        </p:nvSpPr>
        <p:spPr bwMode="auto">
          <a:xfrm flipH="1" flipV="1">
            <a:off x="2698750" y="3852888"/>
            <a:ext cx="936625" cy="1511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8875" name="Rectangle 27"/>
          <p:cNvSpPr>
            <a:spLocks noChangeArrowheads="1"/>
          </p:cNvSpPr>
          <p:nvPr/>
        </p:nvSpPr>
        <p:spPr bwMode="auto">
          <a:xfrm>
            <a:off x="2266950" y="2844825"/>
            <a:ext cx="14414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&lt;&lt;include&gt;&gt;</a:t>
            </a:r>
            <a:endParaRPr lang="th-TH" sz="1800"/>
          </a:p>
        </p:txBody>
      </p:sp>
      <p:sp>
        <p:nvSpPr>
          <p:cNvPr id="78876" name="Rectangle 28"/>
          <p:cNvSpPr>
            <a:spLocks noChangeArrowheads="1"/>
          </p:cNvSpPr>
          <p:nvPr/>
        </p:nvSpPr>
        <p:spPr bwMode="auto">
          <a:xfrm>
            <a:off x="2268538" y="5148288"/>
            <a:ext cx="1441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&lt;&lt;include&gt;&gt;</a:t>
            </a:r>
            <a:endParaRPr lang="th-TH" sz="1800"/>
          </a:p>
        </p:txBody>
      </p:sp>
      <p:sp>
        <p:nvSpPr>
          <p:cNvPr id="78877" name="AutoShape 29"/>
          <p:cNvSpPr>
            <a:spLocks noChangeArrowheads="1"/>
          </p:cNvSpPr>
          <p:nvPr/>
        </p:nvSpPr>
        <p:spPr bwMode="auto">
          <a:xfrm>
            <a:off x="2122488" y="3852888"/>
            <a:ext cx="288925" cy="360362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8878" name="Rectangle 30"/>
          <p:cNvSpPr>
            <a:spLocks noChangeArrowheads="1"/>
          </p:cNvSpPr>
          <p:nvPr/>
        </p:nvSpPr>
        <p:spPr bwMode="auto">
          <a:xfrm>
            <a:off x="827088" y="2484463"/>
            <a:ext cx="5616575" cy="36734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8881" name="Text Box 33"/>
          <p:cNvSpPr txBox="1">
            <a:spLocks noChangeArrowheads="1"/>
          </p:cNvSpPr>
          <p:nvPr/>
        </p:nvSpPr>
        <p:spPr bwMode="auto">
          <a:xfrm>
            <a:off x="1403350" y="6200800"/>
            <a:ext cx="32305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/>
              <a:t>ระบบฝากถอนเงินผ่านเครื่อง </a:t>
            </a:r>
            <a:r>
              <a:rPr lang="en-US" sz="2400"/>
              <a:t>ATM</a:t>
            </a:r>
            <a:endParaRPr lang="th-TH" sz="2400"/>
          </a:p>
        </p:txBody>
      </p:sp>
      <p:sp>
        <p:nvSpPr>
          <p:cNvPr id="78882" name="Line 34"/>
          <p:cNvSpPr>
            <a:spLocks noChangeShapeType="1"/>
          </p:cNvSpPr>
          <p:nvPr/>
        </p:nvSpPr>
        <p:spPr bwMode="auto">
          <a:xfrm flipH="1" flipV="1">
            <a:off x="5219700" y="3132163"/>
            <a:ext cx="172878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8883" name="Line 35"/>
          <p:cNvSpPr>
            <a:spLocks noChangeShapeType="1"/>
          </p:cNvSpPr>
          <p:nvPr/>
        </p:nvSpPr>
        <p:spPr bwMode="auto">
          <a:xfrm flipH="1">
            <a:off x="5508625" y="3852888"/>
            <a:ext cx="15113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8884" name="Line 36"/>
          <p:cNvSpPr>
            <a:spLocks noChangeShapeType="1"/>
          </p:cNvSpPr>
          <p:nvPr/>
        </p:nvSpPr>
        <p:spPr bwMode="auto">
          <a:xfrm flipH="1">
            <a:off x="5003800" y="3852888"/>
            <a:ext cx="2016125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pic>
        <p:nvPicPr>
          <p:cNvPr id="35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6" name="Straight Connector 35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8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8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8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8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8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8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8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8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/>
      <p:bldP spid="78853" grpId="0" animBg="1"/>
      <p:bldP spid="78854" grpId="0" animBg="1"/>
      <p:bldP spid="78855" grpId="0" animBg="1"/>
      <p:bldP spid="78856" grpId="0" animBg="1"/>
      <p:bldP spid="78857" grpId="0" animBg="1"/>
      <p:bldP spid="78858" grpId="0" animBg="1"/>
      <p:bldP spid="78859" grpId="0" animBg="1"/>
      <p:bldP spid="78861" grpId="0"/>
      <p:bldP spid="78862" grpId="0"/>
      <p:bldP spid="78864" grpId="0" animBg="1"/>
      <p:bldP spid="78865" grpId="0" animBg="1"/>
      <p:bldP spid="78866" grpId="0" animBg="1"/>
      <p:bldP spid="78868" grpId="0" animBg="1"/>
      <p:bldP spid="78869" grpId="0" animBg="1"/>
      <p:bldP spid="78870" grpId="0"/>
      <p:bldP spid="78872" grpId="0" animBg="1"/>
      <p:bldP spid="78873" grpId="0" animBg="1"/>
      <p:bldP spid="78874" grpId="0" animBg="1"/>
      <p:bldP spid="78875" grpId="0"/>
      <p:bldP spid="78876" grpId="0"/>
      <p:bldP spid="78877" grpId="0" animBg="1"/>
      <p:bldP spid="78878" grpId="0" animBg="1"/>
      <p:bldP spid="78881" grpId="0"/>
      <p:bldP spid="78882" grpId="0" animBg="1"/>
      <p:bldP spid="78883" grpId="0" animBg="1"/>
      <p:bldP spid="7888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24650"/>
            <a:ext cx="2133600" cy="476250"/>
          </a:xfrm>
        </p:spPr>
        <p:txBody>
          <a:bodyPr/>
          <a:lstStyle/>
          <a:p>
            <a:fld id="{E8023EDD-E2C5-467D-997B-98203F328946}" type="slidenum">
              <a:rPr lang="en-US"/>
              <a:pPr/>
              <a:t>13</a:t>
            </a:fld>
            <a:endParaRPr lang="th-TH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2263" y="900138"/>
            <a:ext cx="7335837" cy="784225"/>
          </a:xfrm>
        </p:spPr>
        <p:txBody>
          <a:bodyPr/>
          <a:lstStyle/>
          <a:p>
            <a:r>
              <a:rPr lang="th-TH" sz="4100"/>
              <a:t>หลักการสร้าง </a:t>
            </a:r>
            <a:r>
              <a:rPr lang="en-US" sz="4100"/>
              <a:t>Use Case Diagram</a:t>
            </a:r>
            <a:endParaRPr lang="th-TH" sz="2400"/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395288" y="1908200"/>
            <a:ext cx="7632700" cy="4238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h-TH" sz="3200">
                <a:solidFill>
                  <a:srgbClr val="0000FF"/>
                </a:solidFill>
              </a:rPr>
              <a:t> หา </a:t>
            </a:r>
            <a:r>
              <a:rPr lang="en-GB" sz="3200">
                <a:solidFill>
                  <a:srgbClr val="0000FF"/>
                </a:solidFill>
              </a:rPr>
              <a:t>Actor </a:t>
            </a:r>
            <a:r>
              <a:rPr lang="th-TH" sz="3200">
                <a:solidFill>
                  <a:srgbClr val="0000FF"/>
                </a:solidFill>
              </a:rPr>
              <a:t>ทั้งหมดที่ควรมี ซึ่งจะอยู่ภายนอกขอบเขตของระบบ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h-TH" sz="3200">
                <a:solidFill>
                  <a:srgbClr val="0000FF"/>
                </a:solidFill>
              </a:rPr>
              <a:t> หาความสัมพันธ์ระหว่าง </a:t>
            </a:r>
            <a:r>
              <a:rPr lang="en-GB" sz="3200">
                <a:solidFill>
                  <a:srgbClr val="0000FF"/>
                </a:solidFill>
              </a:rPr>
              <a:t>Actor (</a:t>
            </a:r>
            <a:r>
              <a:rPr lang="th-TH" sz="3200">
                <a:solidFill>
                  <a:srgbClr val="0000FF"/>
                </a:solidFill>
              </a:rPr>
              <a:t>ถ้ามี)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3200">
                <a:solidFill>
                  <a:srgbClr val="0000FF"/>
                </a:solidFill>
              </a:rPr>
              <a:t> </a:t>
            </a:r>
            <a:r>
              <a:rPr lang="th-TH" sz="3200">
                <a:solidFill>
                  <a:srgbClr val="0000FF"/>
                </a:solidFill>
              </a:rPr>
              <a:t>หา </a:t>
            </a:r>
            <a:r>
              <a:rPr lang="en-GB" sz="3200">
                <a:solidFill>
                  <a:srgbClr val="0000FF"/>
                </a:solidFill>
              </a:rPr>
              <a:t>Use Case </a:t>
            </a:r>
            <a:r>
              <a:rPr lang="th-TH" sz="3200">
                <a:solidFill>
                  <a:srgbClr val="0000FF"/>
                </a:solidFill>
              </a:rPr>
              <a:t>ที่สัมพันธ์โดยตรงกับ </a:t>
            </a:r>
            <a:r>
              <a:rPr lang="en-GB" sz="3200">
                <a:solidFill>
                  <a:srgbClr val="0000FF"/>
                </a:solidFill>
              </a:rPr>
              <a:t>Actor</a:t>
            </a:r>
            <a:endParaRPr lang="th-TH" sz="3200">
              <a:solidFill>
                <a:srgbClr val="0000FF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h-TH" sz="3200">
                <a:solidFill>
                  <a:srgbClr val="0000FF"/>
                </a:solidFill>
              </a:rPr>
              <a:t> ต้องไม่มี </a:t>
            </a:r>
            <a:r>
              <a:rPr lang="en-GB" sz="3200">
                <a:solidFill>
                  <a:srgbClr val="0000FF"/>
                </a:solidFill>
              </a:rPr>
              <a:t>Use Case</a:t>
            </a:r>
            <a:r>
              <a:rPr lang="th-TH" sz="3200">
                <a:solidFill>
                  <a:srgbClr val="0000FF"/>
                </a:solidFill>
              </a:rPr>
              <a:t> ตัวใดที่ไม่มีความสัมพันธ์กับ </a:t>
            </a:r>
            <a:r>
              <a:rPr lang="en-GB" sz="3200">
                <a:solidFill>
                  <a:srgbClr val="0000FF"/>
                </a:solidFill>
              </a:rPr>
              <a:t>Actor</a:t>
            </a:r>
            <a:endParaRPr lang="th-TH" sz="3200">
              <a:solidFill>
                <a:srgbClr val="0000FF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h-TH" sz="3200">
                <a:solidFill>
                  <a:srgbClr val="0000FF"/>
                </a:solidFill>
              </a:rPr>
              <a:t> สร้าง </a:t>
            </a:r>
            <a:r>
              <a:rPr lang="en-US" sz="3200">
                <a:solidFill>
                  <a:srgbClr val="0000FF"/>
                </a:solidFill>
              </a:rPr>
              <a:t>Use Case </a:t>
            </a:r>
            <a:r>
              <a:rPr lang="th-TH" sz="3200">
                <a:solidFill>
                  <a:srgbClr val="0000FF"/>
                </a:solidFill>
              </a:rPr>
              <a:t>แบบคร่าวๆก่อน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h-TH" sz="3200">
                <a:solidFill>
                  <a:srgbClr val="0000FF"/>
                </a:solidFill>
              </a:rPr>
              <a:t> สร้าง </a:t>
            </a:r>
            <a:r>
              <a:rPr lang="en-GB" sz="3200">
                <a:solidFill>
                  <a:srgbClr val="0000FF"/>
                </a:solidFill>
              </a:rPr>
              <a:t>Use Case </a:t>
            </a:r>
            <a:r>
              <a:rPr lang="th-TH" sz="3200">
                <a:solidFill>
                  <a:srgbClr val="0000FF"/>
                </a:solidFill>
              </a:rPr>
              <a:t>แบบละเอียดอีกครั้ง</a:t>
            </a:r>
          </a:p>
        </p:txBody>
      </p:sp>
      <p:pic>
        <p:nvPicPr>
          <p:cNvPr id="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973E-0F07-4894-959C-3105A77415CE}" type="slidenum">
              <a:rPr lang="en-US"/>
              <a:pPr/>
              <a:t>14</a:t>
            </a:fld>
            <a:endParaRPr lang="th-TH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692150"/>
            <a:ext cx="7335838" cy="784225"/>
          </a:xfrm>
        </p:spPr>
        <p:txBody>
          <a:bodyPr/>
          <a:lstStyle/>
          <a:p>
            <a:r>
              <a:rPr lang="th-TH" sz="4100"/>
              <a:t>ตัวอย่าง </a:t>
            </a:r>
            <a:r>
              <a:rPr lang="en-US" sz="4100"/>
              <a:t>Use Case Diagram</a:t>
            </a:r>
            <a:endParaRPr lang="th-TH" sz="2400"/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424863" cy="44783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3200">
                <a:solidFill>
                  <a:srgbClr val="0000FF"/>
                </a:solidFill>
              </a:rPr>
              <a:t> ระบบการขายปลีกสินค้า ประกอบด้วยกิจกรรมต่างๆ ได้แก่ การซื้อสินค้าเป็นจำนวนมากจากผู้ผลิต  การขายปลีกสินค้าแก่ลูกค้า  และการดูแลสินค้าคงคลัง โดยทั่วไปการซื้อสินค้าจะกระทำเป็นห้วงเวลา กล่าวคือ จะซื้อสินค้าเข้าเป็นรายเดือน โดยพิจารณาจากจำนวนสิ้นค้าที่มีเหลืออยู่ในคลังสินค้า อย่างไรก็ตาม หากเกิดกรณีที่สินค้าในคลังเหลือน้อยกว่า 10</a:t>
            </a:r>
            <a:r>
              <a:rPr lang="en-GB" sz="3200">
                <a:solidFill>
                  <a:srgbClr val="0000FF"/>
                </a:solidFill>
              </a:rPr>
              <a:t>%</a:t>
            </a:r>
            <a:r>
              <a:rPr lang="en-US" sz="3200">
                <a:solidFill>
                  <a:srgbClr val="0000FF"/>
                </a:solidFill>
              </a:rPr>
              <a:t> </a:t>
            </a:r>
            <a:r>
              <a:rPr lang="th-TH" sz="3200">
                <a:solidFill>
                  <a:srgbClr val="0000FF"/>
                </a:solidFill>
              </a:rPr>
              <a:t>อาจต้องมีการซื้อเร่งด่วนก่อนกำหนด  การขายปลีกสินค้าสามารถจำแนกออกได้เป็น 2 ประเภทได้แก่ การขายปลีกที่หน้าร้านทันที และการขายปลีกที่มีการส่งสินค้าให้กับลูกค้า ซึ่งต้องอาศัยการรับรายการสั่งสินค้าจากลูกค้าผ่านทางโทรศัพท์เท่านั้น</a:t>
            </a:r>
          </a:p>
        </p:txBody>
      </p:sp>
      <p:pic>
        <p:nvPicPr>
          <p:cNvPr id="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96088"/>
            <a:ext cx="2133600" cy="476250"/>
          </a:xfrm>
        </p:spPr>
        <p:txBody>
          <a:bodyPr/>
          <a:lstStyle/>
          <a:p>
            <a:fld id="{AD537616-CCFD-45BD-B180-6F3F9E70C00B}" type="slidenum">
              <a:rPr lang="en-US"/>
              <a:pPr/>
              <a:t>15</a:t>
            </a:fld>
            <a:endParaRPr lang="th-TH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7650" y="1262088"/>
            <a:ext cx="7335838" cy="784225"/>
          </a:xfrm>
        </p:spPr>
        <p:txBody>
          <a:bodyPr/>
          <a:lstStyle/>
          <a:p>
            <a:r>
              <a:rPr lang="th-TH" sz="4900"/>
              <a:t>ตัวอย่าง </a:t>
            </a:r>
            <a:r>
              <a:rPr lang="en-US" sz="4900"/>
              <a:t>Use Case Diagram</a:t>
            </a:r>
            <a:endParaRPr lang="th-TH" sz="3200"/>
          </a:p>
        </p:txBody>
      </p:sp>
      <p:sp>
        <p:nvSpPr>
          <p:cNvPr id="84999" name="Oval 7"/>
          <p:cNvSpPr>
            <a:spLocks noChangeArrowheads="1"/>
          </p:cNvSpPr>
          <p:nvPr/>
        </p:nvSpPr>
        <p:spPr bwMode="auto">
          <a:xfrm>
            <a:off x="6873875" y="3997351"/>
            <a:ext cx="360363" cy="3587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5000" name="Line 8"/>
          <p:cNvSpPr>
            <a:spLocks noChangeShapeType="1"/>
          </p:cNvSpPr>
          <p:nvPr/>
        </p:nvSpPr>
        <p:spPr bwMode="auto">
          <a:xfrm>
            <a:off x="7091363" y="4356126"/>
            <a:ext cx="1587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5001" name="Line 9"/>
          <p:cNvSpPr>
            <a:spLocks noChangeShapeType="1"/>
          </p:cNvSpPr>
          <p:nvPr/>
        </p:nvSpPr>
        <p:spPr bwMode="auto">
          <a:xfrm>
            <a:off x="6873875" y="4572026"/>
            <a:ext cx="433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5002" name="Line 10"/>
          <p:cNvSpPr>
            <a:spLocks noChangeShapeType="1"/>
          </p:cNvSpPr>
          <p:nvPr/>
        </p:nvSpPr>
        <p:spPr bwMode="auto">
          <a:xfrm flipH="1">
            <a:off x="6873875" y="4932388"/>
            <a:ext cx="2174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5003" name="Line 11"/>
          <p:cNvSpPr>
            <a:spLocks noChangeShapeType="1"/>
          </p:cNvSpPr>
          <p:nvPr/>
        </p:nvSpPr>
        <p:spPr bwMode="auto">
          <a:xfrm>
            <a:off x="7091363" y="4932388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6873875" y="5222901"/>
            <a:ext cx="8636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1800"/>
              <a:t>ลูกค้า</a:t>
            </a:r>
          </a:p>
        </p:txBody>
      </p:sp>
      <p:sp>
        <p:nvSpPr>
          <p:cNvPr id="85008" name="Oval 16"/>
          <p:cNvSpPr>
            <a:spLocks noChangeArrowheads="1"/>
          </p:cNvSpPr>
          <p:nvPr/>
        </p:nvSpPr>
        <p:spPr bwMode="auto">
          <a:xfrm>
            <a:off x="1762125" y="3924326"/>
            <a:ext cx="360363" cy="3587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5009" name="Line 17"/>
          <p:cNvSpPr>
            <a:spLocks noChangeShapeType="1"/>
          </p:cNvSpPr>
          <p:nvPr/>
        </p:nvSpPr>
        <p:spPr bwMode="auto">
          <a:xfrm>
            <a:off x="1979613" y="4283101"/>
            <a:ext cx="1587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5010" name="Line 18"/>
          <p:cNvSpPr>
            <a:spLocks noChangeShapeType="1"/>
          </p:cNvSpPr>
          <p:nvPr/>
        </p:nvSpPr>
        <p:spPr bwMode="auto">
          <a:xfrm>
            <a:off x="1762125" y="4499001"/>
            <a:ext cx="433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 flipH="1">
            <a:off x="1762125" y="4859363"/>
            <a:ext cx="2174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>
            <a:off x="1979613" y="4859363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5013" name="Text Box 21"/>
          <p:cNvSpPr txBox="1">
            <a:spLocks noChangeArrowheads="1"/>
          </p:cNvSpPr>
          <p:nvPr/>
        </p:nvSpPr>
        <p:spPr bwMode="auto">
          <a:xfrm>
            <a:off x="1619250" y="5292751"/>
            <a:ext cx="8636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1800"/>
              <a:t>ผู้ผลิต</a:t>
            </a:r>
          </a:p>
        </p:txBody>
      </p:sp>
      <p:sp>
        <p:nvSpPr>
          <p:cNvPr id="85014" name="Oval 22"/>
          <p:cNvSpPr>
            <a:spLocks noChangeArrowheads="1"/>
          </p:cNvSpPr>
          <p:nvPr/>
        </p:nvSpPr>
        <p:spPr bwMode="auto">
          <a:xfrm>
            <a:off x="4138613" y="4140226"/>
            <a:ext cx="360362" cy="3587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5015" name="Line 23"/>
          <p:cNvSpPr>
            <a:spLocks noChangeShapeType="1"/>
          </p:cNvSpPr>
          <p:nvPr/>
        </p:nvSpPr>
        <p:spPr bwMode="auto">
          <a:xfrm>
            <a:off x="4356100" y="4499001"/>
            <a:ext cx="158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5016" name="Line 24"/>
          <p:cNvSpPr>
            <a:spLocks noChangeShapeType="1"/>
          </p:cNvSpPr>
          <p:nvPr/>
        </p:nvSpPr>
        <p:spPr bwMode="auto">
          <a:xfrm>
            <a:off x="4138613" y="4714901"/>
            <a:ext cx="4333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5017" name="Line 25"/>
          <p:cNvSpPr>
            <a:spLocks noChangeShapeType="1"/>
          </p:cNvSpPr>
          <p:nvPr/>
        </p:nvSpPr>
        <p:spPr bwMode="auto">
          <a:xfrm flipH="1">
            <a:off x="4138613" y="5075263"/>
            <a:ext cx="2174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5018" name="Line 26"/>
          <p:cNvSpPr>
            <a:spLocks noChangeShapeType="1"/>
          </p:cNvSpPr>
          <p:nvPr/>
        </p:nvSpPr>
        <p:spPr bwMode="auto">
          <a:xfrm>
            <a:off x="4356100" y="5075263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5019" name="Text Box 27"/>
          <p:cNvSpPr txBox="1">
            <a:spLocks noChangeArrowheads="1"/>
          </p:cNvSpPr>
          <p:nvPr/>
        </p:nvSpPr>
        <p:spPr bwMode="auto">
          <a:xfrm>
            <a:off x="4138613" y="5365776"/>
            <a:ext cx="8636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1800"/>
              <a:t>ผู้ขาย</a:t>
            </a:r>
          </a:p>
        </p:txBody>
      </p:sp>
      <p:sp>
        <p:nvSpPr>
          <p:cNvPr id="85020" name="Text Box 28"/>
          <p:cNvSpPr txBox="1">
            <a:spLocks noChangeArrowheads="1"/>
          </p:cNvSpPr>
          <p:nvPr/>
        </p:nvSpPr>
        <p:spPr bwMode="auto">
          <a:xfrm>
            <a:off x="608013" y="2341588"/>
            <a:ext cx="20161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หา </a:t>
            </a:r>
            <a:r>
              <a:rPr lang="en-GB"/>
              <a:t>Actor</a:t>
            </a:r>
            <a:endParaRPr lang="th-TH"/>
          </a:p>
        </p:txBody>
      </p:sp>
      <p:pic>
        <p:nvPicPr>
          <p:cNvPr id="27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" name="Straight Connector 27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5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5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5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5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5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9" grpId="0" animBg="1"/>
      <p:bldP spid="85000" grpId="0" animBg="1"/>
      <p:bldP spid="85001" grpId="0" animBg="1"/>
      <p:bldP spid="85002" grpId="0" animBg="1"/>
      <p:bldP spid="85003" grpId="0" animBg="1"/>
      <p:bldP spid="85005" grpId="0"/>
      <p:bldP spid="85008" grpId="0" animBg="1"/>
      <p:bldP spid="85009" grpId="0" animBg="1"/>
      <p:bldP spid="85010" grpId="0" animBg="1"/>
      <p:bldP spid="85011" grpId="0" animBg="1"/>
      <p:bldP spid="85012" grpId="0" animBg="1"/>
      <p:bldP spid="85013" grpId="0"/>
      <p:bldP spid="85014" grpId="0" animBg="1"/>
      <p:bldP spid="85015" grpId="0" animBg="1"/>
      <p:bldP spid="85016" grpId="0" animBg="1"/>
      <p:bldP spid="85017" grpId="0" animBg="1"/>
      <p:bldP spid="85018" grpId="0" animBg="1"/>
      <p:bldP spid="850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24650"/>
            <a:ext cx="2133600" cy="476250"/>
          </a:xfrm>
        </p:spPr>
        <p:txBody>
          <a:bodyPr/>
          <a:lstStyle/>
          <a:p>
            <a:fld id="{4C8E5053-401A-4C31-87BD-548C21E792B8}" type="slidenum">
              <a:rPr lang="en-US"/>
              <a:pPr/>
              <a:t>16</a:t>
            </a:fld>
            <a:endParaRPr lang="th-TH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927125"/>
            <a:ext cx="7335838" cy="784225"/>
          </a:xfrm>
        </p:spPr>
        <p:txBody>
          <a:bodyPr/>
          <a:lstStyle/>
          <a:p>
            <a:r>
              <a:rPr lang="th-TH" sz="4900"/>
              <a:t>ตัวอย่าง </a:t>
            </a:r>
            <a:r>
              <a:rPr lang="en-US" sz="4900"/>
              <a:t>Use Case Diagram</a:t>
            </a:r>
            <a:endParaRPr lang="th-TH" sz="3200"/>
          </a:p>
        </p:txBody>
      </p:sp>
      <p:sp>
        <p:nvSpPr>
          <p:cNvPr id="86019" name="Oval 3"/>
          <p:cNvSpPr>
            <a:spLocks noChangeArrowheads="1"/>
          </p:cNvSpPr>
          <p:nvPr/>
        </p:nvSpPr>
        <p:spPr bwMode="auto">
          <a:xfrm>
            <a:off x="7885113" y="3851300"/>
            <a:ext cx="360362" cy="3587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8102600" y="4210075"/>
            <a:ext cx="1588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>
            <a:off x="7885113" y="4425975"/>
            <a:ext cx="4333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6022" name="Line 6"/>
          <p:cNvSpPr>
            <a:spLocks noChangeShapeType="1"/>
          </p:cNvSpPr>
          <p:nvPr/>
        </p:nvSpPr>
        <p:spPr bwMode="auto">
          <a:xfrm flipH="1">
            <a:off x="7885113" y="4786338"/>
            <a:ext cx="2174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8102600" y="4786338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7885113" y="5076850"/>
            <a:ext cx="8636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1800"/>
              <a:t>ลูกค้า</a:t>
            </a:r>
          </a:p>
        </p:txBody>
      </p:sp>
      <p:sp>
        <p:nvSpPr>
          <p:cNvPr id="86025" name="Oval 9"/>
          <p:cNvSpPr>
            <a:spLocks noChangeArrowheads="1"/>
          </p:cNvSpPr>
          <p:nvPr/>
        </p:nvSpPr>
        <p:spPr bwMode="auto">
          <a:xfrm>
            <a:off x="1114425" y="5075263"/>
            <a:ext cx="360363" cy="3587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>
            <a:off x="1331913" y="5434038"/>
            <a:ext cx="1587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6027" name="Line 11"/>
          <p:cNvSpPr>
            <a:spLocks noChangeShapeType="1"/>
          </p:cNvSpPr>
          <p:nvPr/>
        </p:nvSpPr>
        <p:spPr bwMode="auto">
          <a:xfrm>
            <a:off x="1114425" y="5649938"/>
            <a:ext cx="433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6028" name="Line 12"/>
          <p:cNvSpPr>
            <a:spLocks noChangeShapeType="1"/>
          </p:cNvSpPr>
          <p:nvPr/>
        </p:nvSpPr>
        <p:spPr bwMode="auto">
          <a:xfrm flipH="1">
            <a:off x="1114425" y="6010300"/>
            <a:ext cx="2174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6029" name="Line 13"/>
          <p:cNvSpPr>
            <a:spLocks noChangeShapeType="1"/>
          </p:cNvSpPr>
          <p:nvPr/>
        </p:nvSpPr>
        <p:spPr bwMode="auto">
          <a:xfrm>
            <a:off x="1331913" y="60103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6030" name="Text Box 14"/>
          <p:cNvSpPr txBox="1">
            <a:spLocks noChangeArrowheads="1"/>
          </p:cNvSpPr>
          <p:nvPr/>
        </p:nvSpPr>
        <p:spPr bwMode="auto">
          <a:xfrm>
            <a:off x="1042988" y="6300813"/>
            <a:ext cx="8636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1800"/>
              <a:t>ผู้ผลิต</a:t>
            </a:r>
          </a:p>
        </p:txBody>
      </p:sp>
      <p:sp>
        <p:nvSpPr>
          <p:cNvPr id="86031" name="Oval 15"/>
          <p:cNvSpPr>
            <a:spLocks noChangeArrowheads="1"/>
          </p:cNvSpPr>
          <p:nvPr/>
        </p:nvSpPr>
        <p:spPr bwMode="auto">
          <a:xfrm>
            <a:off x="1116013" y="2914675"/>
            <a:ext cx="360362" cy="3587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6032" name="Line 16"/>
          <p:cNvSpPr>
            <a:spLocks noChangeShapeType="1"/>
          </p:cNvSpPr>
          <p:nvPr/>
        </p:nvSpPr>
        <p:spPr bwMode="auto">
          <a:xfrm>
            <a:off x="1333500" y="3273450"/>
            <a:ext cx="1588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6033" name="Line 17"/>
          <p:cNvSpPr>
            <a:spLocks noChangeShapeType="1"/>
          </p:cNvSpPr>
          <p:nvPr/>
        </p:nvSpPr>
        <p:spPr bwMode="auto">
          <a:xfrm>
            <a:off x="1116013" y="3489350"/>
            <a:ext cx="4333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6034" name="Line 18"/>
          <p:cNvSpPr>
            <a:spLocks noChangeShapeType="1"/>
          </p:cNvSpPr>
          <p:nvPr/>
        </p:nvSpPr>
        <p:spPr bwMode="auto">
          <a:xfrm flipH="1">
            <a:off x="1116013" y="3849713"/>
            <a:ext cx="2174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auto">
          <a:xfrm>
            <a:off x="1333500" y="3849713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6036" name="Text Box 20"/>
          <p:cNvSpPr txBox="1">
            <a:spLocks noChangeArrowheads="1"/>
          </p:cNvSpPr>
          <p:nvPr/>
        </p:nvSpPr>
        <p:spPr bwMode="auto">
          <a:xfrm>
            <a:off x="1116013" y="4140225"/>
            <a:ext cx="8636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1800"/>
              <a:t>ผู้ขาย</a:t>
            </a:r>
          </a:p>
        </p:txBody>
      </p:sp>
      <p:sp>
        <p:nvSpPr>
          <p:cNvPr id="86037" name="Text Box 21"/>
          <p:cNvSpPr txBox="1">
            <a:spLocks noChangeArrowheads="1"/>
          </p:cNvSpPr>
          <p:nvPr/>
        </p:nvSpPr>
        <p:spPr bwMode="auto">
          <a:xfrm>
            <a:off x="179388" y="1692300"/>
            <a:ext cx="4824412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หา </a:t>
            </a:r>
            <a:r>
              <a:rPr lang="en-GB"/>
              <a:t>Use Case </a:t>
            </a:r>
            <a:r>
              <a:rPr lang="th-TH"/>
              <a:t>ที่สัมพันธ์กับ </a:t>
            </a:r>
            <a:r>
              <a:rPr lang="en-GB"/>
              <a:t>Actor</a:t>
            </a:r>
            <a:endParaRPr lang="th-TH"/>
          </a:p>
        </p:txBody>
      </p:sp>
      <p:sp>
        <p:nvSpPr>
          <p:cNvPr id="86038" name="Oval 22"/>
          <p:cNvSpPr>
            <a:spLocks noChangeArrowheads="1"/>
          </p:cNvSpPr>
          <p:nvPr/>
        </p:nvSpPr>
        <p:spPr bwMode="auto">
          <a:xfrm>
            <a:off x="3635375" y="2771800"/>
            <a:ext cx="2592388" cy="9366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ขายปลีก</a:t>
            </a:r>
          </a:p>
        </p:txBody>
      </p:sp>
      <p:sp>
        <p:nvSpPr>
          <p:cNvPr id="86039" name="Oval 23"/>
          <p:cNvSpPr>
            <a:spLocks noChangeArrowheads="1"/>
          </p:cNvSpPr>
          <p:nvPr/>
        </p:nvSpPr>
        <p:spPr bwMode="auto">
          <a:xfrm>
            <a:off x="3635375" y="4284688"/>
            <a:ext cx="2592388" cy="9366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ซื้อจำนวนมาก</a:t>
            </a:r>
          </a:p>
        </p:txBody>
      </p:sp>
      <p:sp>
        <p:nvSpPr>
          <p:cNvPr id="86040" name="Oval 24"/>
          <p:cNvSpPr>
            <a:spLocks noChangeArrowheads="1"/>
          </p:cNvSpPr>
          <p:nvPr/>
        </p:nvSpPr>
        <p:spPr bwMode="auto">
          <a:xfrm>
            <a:off x="3635375" y="5795988"/>
            <a:ext cx="2592388" cy="9366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ตรวจสอบสต๊อก</a:t>
            </a:r>
          </a:p>
        </p:txBody>
      </p:sp>
      <p:sp>
        <p:nvSpPr>
          <p:cNvPr id="86041" name="Line 25"/>
          <p:cNvSpPr>
            <a:spLocks noChangeShapeType="1"/>
          </p:cNvSpPr>
          <p:nvPr/>
        </p:nvSpPr>
        <p:spPr bwMode="auto">
          <a:xfrm flipV="1">
            <a:off x="1331913" y="3276625"/>
            <a:ext cx="2303462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6042" name="Line 26"/>
          <p:cNvSpPr>
            <a:spLocks noChangeShapeType="1"/>
          </p:cNvSpPr>
          <p:nvPr/>
        </p:nvSpPr>
        <p:spPr bwMode="auto">
          <a:xfrm flipV="1">
            <a:off x="1331913" y="4787925"/>
            <a:ext cx="2303462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6043" name="Line 27"/>
          <p:cNvSpPr>
            <a:spLocks noChangeShapeType="1"/>
          </p:cNvSpPr>
          <p:nvPr/>
        </p:nvSpPr>
        <p:spPr bwMode="auto">
          <a:xfrm flipV="1">
            <a:off x="6227763" y="4572025"/>
            <a:ext cx="18002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6044" name="Line 28"/>
          <p:cNvSpPr>
            <a:spLocks noChangeShapeType="1"/>
          </p:cNvSpPr>
          <p:nvPr/>
        </p:nvSpPr>
        <p:spPr bwMode="auto">
          <a:xfrm flipH="1">
            <a:off x="5867400" y="4572025"/>
            <a:ext cx="2160588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6045" name="Line 29"/>
          <p:cNvSpPr>
            <a:spLocks noChangeShapeType="1"/>
          </p:cNvSpPr>
          <p:nvPr/>
        </p:nvSpPr>
        <p:spPr bwMode="auto">
          <a:xfrm flipH="1" flipV="1">
            <a:off x="6227763" y="3276625"/>
            <a:ext cx="1800225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pic>
        <p:nvPicPr>
          <p:cNvPr id="35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6" name="Straight Connector 35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6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6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6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6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6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6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animBg="1"/>
      <p:bldP spid="86020" grpId="0" animBg="1"/>
      <p:bldP spid="86021" grpId="0" animBg="1"/>
      <p:bldP spid="86022" grpId="0" animBg="1"/>
      <p:bldP spid="86023" grpId="0" animBg="1"/>
      <p:bldP spid="86024" grpId="0"/>
      <p:bldP spid="86025" grpId="0" animBg="1"/>
      <p:bldP spid="86026" grpId="0" animBg="1"/>
      <p:bldP spid="86027" grpId="0" animBg="1"/>
      <p:bldP spid="86028" grpId="0" animBg="1"/>
      <p:bldP spid="86029" grpId="0" animBg="1"/>
      <p:bldP spid="86030" grpId="0"/>
      <p:bldP spid="86031" grpId="0" animBg="1"/>
      <p:bldP spid="86032" grpId="0" animBg="1"/>
      <p:bldP spid="86033" grpId="0" animBg="1"/>
      <p:bldP spid="86034" grpId="0" animBg="1"/>
      <p:bldP spid="86035" grpId="0" animBg="1"/>
      <p:bldP spid="86036" grpId="0"/>
      <p:bldP spid="86038" grpId="0" animBg="1"/>
      <p:bldP spid="86039" grpId="0" animBg="1"/>
      <p:bldP spid="86040" grpId="0" animBg="1"/>
      <p:bldP spid="86041" grpId="0" animBg="1"/>
      <p:bldP spid="86042" grpId="0" animBg="1"/>
      <p:bldP spid="86043" grpId="0" animBg="1"/>
      <p:bldP spid="86044" grpId="0" animBg="1"/>
      <p:bldP spid="860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24650"/>
            <a:ext cx="2133600" cy="476250"/>
          </a:xfrm>
        </p:spPr>
        <p:txBody>
          <a:bodyPr/>
          <a:lstStyle/>
          <a:p>
            <a:fld id="{133B2D3A-FC2F-4592-81AD-092153C2692F}" type="slidenum">
              <a:rPr lang="en-US"/>
              <a:pPr/>
              <a:t>17</a:t>
            </a:fld>
            <a:endParaRPr lang="th-TH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828700"/>
            <a:ext cx="7335838" cy="784225"/>
          </a:xfrm>
        </p:spPr>
        <p:txBody>
          <a:bodyPr/>
          <a:lstStyle/>
          <a:p>
            <a:r>
              <a:rPr lang="th-TH" sz="4900"/>
              <a:t>ตัวอย่าง </a:t>
            </a:r>
            <a:r>
              <a:rPr lang="en-US" sz="4900"/>
              <a:t>Use Case Diagram</a:t>
            </a:r>
            <a:endParaRPr lang="th-TH" sz="3200"/>
          </a:p>
        </p:txBody>
      </p:sp>
      <p:sp>
        <p:nvSpPr>
          <p:cNvPr id="87043" name="Oval 3"/>
          <p:cNvSpPr>
            <a:spLocks noChangeArrowheads="1"/>
          </p:cNvSpPr>
          <p:nvPr/>
        </p:nvSpPr>
        <p:spPr bwMode="auto">
          <a:xfrm>
            <a:off x="7885113" y="4354538"/>
            <a:ext cx="360362" cy="3587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8102600" y="4713313"/>
            <a:ext cx="158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45" name="Line 5"/>
          <p:cNvSpPr>
            <a:spLocks noChangeShapeType="1"/>
          </p:cNvSpPr>
          <p:nvPr/>
        </p:nvSpPr>
        <p:spPr bwMode="auto">
          <a:xfrm>
            <a:off x="7885113" y="4929213"/>
            <a:ext cx="4333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46" name="Line 6"/>
          <p:cNvSpPr>
            <a:spLocks noChangeShapeType="1"/>
          </p:cNvSpPr>
          <p:nvPr/>
        </p:nvSpPr>
        <p:spPr bwMode="auto">
          <a:xfrm flipH="1">
            <a:off x="7885113" y="5289575"/>
            <a:ext cx="2174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47" name="Line 7"/>
          <p:cNvSpPr>
            <a:spLocks noChangeShapeType="1"/>
          </p:cNvSpPr>
          <p:nvPr/>
        </p:nvSpPr>
        <p:spPr bwMode="auto">
          <a:xfrm>
            <a:off x="8102600" y="5289575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7885113" y="5580088"/>
            <a:ext cx="8636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1800"/>
              <a:t>ลูกค้า</a:t>
            </a:r>
          </a:p>
        </p:txBody>
      </p:sp>
      <p:sp>
        <p:nvSpPr>
          <p:cNvPr id="87049" name="Oval 9"/>
          <p:cNvSpPr>
            <a:spLocks noChangeArrowheads="1"/>
          </p:cNvSpPr>
          <p:nvPr/>
        </p:nvSpPr>
        <p:spPr bwMode="auto">
          <a:xfrm>
            <a:off x="1114425" y="4714900"/>
            <a:ext cx="360363" cy="3587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7050" name="Line 10"/>
          <p:cNvSpPr>
            <a:spLocks noChangeShapeType="1"/>
          </p:cNvSpPr>
          <p:nvPr/>
        </p:nvSpPr>
        <p:spPr bwMode="auto">
          <a:xfrm>
            <a:off x="1331913" y="5073675"/>
            <a:ext cx="1587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51" name="Line 11"/>
          <p:cNvSpPr>
            <a:spLocks noChangeShapeType="1"/>
          </p:cNvSpPr>
          <p:nvPr/>
        </p:nvSpPr>
        <p:spPr bwMode="auto">
          <a:xfrm>
            <a:off x="1114425" y="5289575"/>
            <a:ext cx="433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52" name="Line 12"/>
          <p:cNvSpPr>
            <a:spLocks noChangeShapeType="1"/>
          </p:cNvSpPr>
          <p:nvPr/>
        </p:nvSpPr>
        <p:spPr bwMode="auto">
          <a:xfrm flipH="1">
            <a:off x="1114425" y="5649938"/>
            <a:ext cx="2174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53" name="Line 13"/>
          <p:cNvSpPr>
            <a:spLocks noChangeShapeType="1"/>
          </p:cNvSpPr>
          <p:nvPr/>
        </p:nvSpPr>
        <p:spPr bwMode="auto">
          <a:xfrm>
            <a:off x="1331913" y="5649938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54" name="Text Box 14"/>
          <p:cNvSpPr txBox="1">
            <a:spLocks noChangeArrowheads="1"/>
          </p:cNvSpPr>
          <p:nvPr/>
        </p:nvSpPr>
        <p:spPr bwMode="auto">
          <a:xfrm>
            <a:off x="1042988" y="5940450"/>
            <a:ext cx="8636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1800"/>
              <a:t>ผู้ผลิต</a:t>
            </a:r>
          </a:p>
        </p:txBody>
      </p:sp>
      <p:sp>
        <p:nvSpPr>
          <p:cNvPr id="87055" name="Oval 15"/>
          <p:cNvSpPr>
            <a:spLocks noChangeArrowheads="1"/>
          </p:cNvSpPr>
          <p:nvPr/>
        </p:nvSpPr>
        <p:spPr bwMode="auto">
          <a:xfrm>
            <a:off x="1116013" y="2554313"/>
            <a:ext cx="360362" cy="3587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7056" name="Line 16"/>
          <p:cNvSpPr>
            <a:spLocks noChangeShapeType="1"/>
          </p:cNvSpPr>
          <p:nvPr/>
        </p:nvSpPr>
        <p:spPr bwMode="auto">
          <a:xfrm>
            <a:off x="1333500" y="2913088"/>
            <a:ext cx="158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57" name="Line 17"/>
          <p:cNvSpPr>
            <a:spLocks noChangeShapeType="1"/>
          </p:cNvSpPr>
          <p:nvPr/>
        </p:nvSpPr>
        <p:spPr bwMode="auto">
          <a:xfrm>
            <a:off x="1116013" y="3128988"/>
            <a:ext cx="4333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58" name="Line 18"/>
          <p:cNvSpPr>
            <a:spLocks noChangeShapeType="1"/>
          </p:cNvSpPr>
          <p:nvPr/>
        </p:nvSpPr>
        <p:spPr bwMode="auto">
          <a:xfrm flipH="1">
            <a:off x="1116013" y="3489350"/>
            <a:ext cx="2174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59" name="Line 19"/>
          <p:cNvSpPr>
            <a:spLocks noChangeShapeType="1"/>
          </p:cNvSpPr>
          <p:nvPr/>
        </p:nvSpPr>
        <p:spPr bwMode="auto">
          <a:xfrm>
            <a:off x="1333500" y="348935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60" name="Text Box 20"/>
          <p:cNvSpPr txBox="1">
            <a:spLocks noChangeArrowheads="1"/>
          </p:cNvSpPr>
          <p:nvPr/>
        </p:nvSpPr>
        <p:spPr bwMode="auto">
          <a:xfrm>
            <a:off x="1116013" y="3779863"/>
            <a:ext cx="8636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1800"/>
              <a:t>ผู้ขาย</a:t>
            </a:r>
          </a:p>
        </p:txBody>
      </p:sp>
      <p:sp>
        <p:nvSpPr>
          <p:cNvPr id="87061" name="Text Box 21"/>
          <p:cNvSpPr txBox="1">
            <a:spLocks noChangeArrowheads="1"/>
          </p:cNvSpPr>
          <p:nvPr/>
        </p:nvSpPr>
        <p:spPr bwMode="auto">
          <a:xfrm>
            <a:off x="0" y="1547838"/>
            <a:ext cx="482441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หา </a:t>
            </a:r>
            <a:r>
              <a:rPr lang="en-GB"/>
              <a:t>Use Case </a:t>
            </a:r>
            <a:r>
              <a:rPr lang="th-TH"/>
              <a:t>ที่สัมพันธ์กับ </a:t>
            </a:r>
            <a:r>
              <a:rPr lang="en-GB"/>
              <a:t>Actor</a:t>
            </a:r>
            <a:endParaRPr lang="th-TH"/>
          </a:p>
        </p:txBody>
      </p:sp>
      <p:sp>
        <p:nvSpPr>
          <p:cNvPr id="87062" name="Oval 22"/>
          <p:cNvSpPr>
            <a:spLocks noChangeArrowheads="1"/>
          </p:cNvSpPr>
          <p:nvPr/>
        </p:nvSpPr>
        <p:spPr bwMode="auto">
          <a:xfrm>
            <a:off x="3851275" y="2987700"/>
            <a:ext cx="1441450" cy="5032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ขายปลีก</a:t>
            </a:r>
          </a:p>
        </p:txBody>
      </p:sp>
      <p:sp>
        <p:nvSpPr>
          <p:cNvPr id="87063" name="Oval 23"/>
          <p:cNvSpPr>
            <a:spLocks noChangeArrowheads="1"/>
          </p:cNvSpPr>
          <p:nvPr/>
        </p:nvSpPr>
        <p:spPr bwMode="auto">
          <a:xfrm>
            <a:off x="3779838" y="4067200"/>
            <a:ext cx="1512887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ซื้อจำนวนมาก</a:t>
            </a:r>
          </a:p>
        </p:txBody>
      </p:sp>
      <p:sp>
        <p:nvSpPr>
          <p:cNvPr id="87064" name="Oval 24"/>
          <p:cNvSpPr>
            <a:spLocks noChangeArrowheads="1"/>
          </p:cNvSpPr>
          <p:nvPr/>
        </p:nvSpPr>
        <p:spPr bwMode="auto">
          <a:xfrm>
            <a:off x="3635375" y="5867425"/>
            <a:ext cx="1584325" cy="7921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ตรวจสอบสต๊อก</a:t>
            </a:r>
          </a:p>
        </p:txBody>
      </p:sp>
      <p:sp>
        <p:nvSpPr>
          <p:cNvPr id="87066" name="Line 26"/>
          <p:cNvSpPr>
            <a:spLocks noChangeShapeType="1"/>
          </p:cNvSpPr>
          <p:nvPr/>
        </p:nvSpPr>
        <p:spPr bwMode="auto">
          <a:xfrm flipV="1">
            <a:off x="1331913" y="4427563"/>
            <a:ext cx="24479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67" name="Line 27"/>
          <p:cNvSpPr>
            <a:spLocks noChangeShapeType="1"/>
          </p:cNvSpPr>
          <p:nvPr/>
        </p:nvSpPr>
        <p:spPr bwMode="auto">
          <a:xfrm>
            <a:off x="5292725" y="4500588"/>
            <a:ext cx="2735263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68" name="Line 28"/>
          <p:cNvSpPr>
            <a:spLocks noChangeShapeType="1"/>
          </p:cNvSpPr>
          <p:nvPr/>
        </p:nvSpPr>
        <p:spPr bwMode="auto">
          <a:xfrm flipH="1">
            <a:off x="5148263" y="5075263"/>
            <a:ext cx="2879725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69" name="Line 29"/>
          <p:cNvSpPr>
            <a:spLocks noChangeShapeType="1"/>
          </p:cNvSpPr>
          <p:nvPr/>
        </p:nvSpPr>
        <p:spPr bwMode="auto">
          <a:xfrm flipH="1" flipV="1">
            <a:off x="5219700" y="3275038"/>
            <a:ext cx="2808288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70" name="Oval 30"/>
          <p:cNvSpPr>
            <a:spLocks noChangeArrowheads="1"/>
          </p:cNvSpPr>
          <p:nvPr/>
        </p:nvSpPr>
        <p:spPr bwMode="auto">
          <a:xfrm>
            <a:off x="2771775" y="2051075"/>
            <a:ext cx="1441450" cy="5032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000"/>
              <a:t>ขายปลีกหน้าร้าน</a:t>
            </a:r>
          </a:p>
        </p:txBody>
      </p:sp>
      <p:sp>
        <p:nvSpPr>
          <p:cNvPr id="87071" name="Oval 31"/>
          <p:cNvSpPr>
            <a:spLocks noChangeArrowheads="1"/>
          </p:cNvSpPr>
          <p:nvPr/>
        </p:nvSpPr>
        <p:spPr bwMode="auto">
          <a:xfrm>
            <a:off x="4932363" y="1979638"/>
            <a:ext cx="1441450" cy="5032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000"/>
              <a:t>ขายปลีกส่งให้ลูกค้า</a:t>
            </a:r>
          </a:p>
        </p:txBody>
      </p:sp>
      <p:sp>
        <p:nvSpPr>
          <p:cNvPr id="87072" name="Oval 32"/>
          <p:cNvSpPr>
            <a:spLocks noChangeArrowheads="1"/>
          </p:cNvSpPr>
          <p:nvPr/>
        </p:nvSpPr>
        <p:spPr bwMode="auto">
          <a:xfrm>
            <a:off x="7019925" y="1979638"/>
            <a:ext cx="1441450" cy="5032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000"/>
              <a:t>รับการสั่งซื้อ</a:t>
            </a:r>
          </a:p>
        </p:txBody>
      </p:sp>
      <p:sp>
        <p:nvSpPr>
          <p:cNvPr id="87073" name="Oval 33"/>
          <p:cNvSpPr>
            <a:spLocks noChangeArrowheads="1"/>
          </p:cNvSpPr>
          <p:nvPr/>
        </p:nvSpPr>
        <p:spPr bwMode="auto">
          <a:xfrm>
            <a:off x="2268538" y="5148288"/>
            <a:ext cx="1441450" cy="5032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000"/>
              <a:t>ซื้อด่วน</a:t>
            </a:r>
          </a:p>
        </p:txBody>
      </p:sp>
      <p:sp>
        <p:nvSpPr>
          <p:cNvPr id="87074" name="Line 34"/>
          <p:cNvSpPr>
            <a:spLocks noChangeShapeType="1"/>
          </p:cNvSpPr>
          <p:nvPr/>
        </p:nvSpPr>
        <p:spPr bwMode="auto">
          <a:xfrm flipV="1">
            <a:off x="3276600" y="4643463"/>
            <a:ext cx="64770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75" name="Rectangle 35"/>
          <p:cNvSpPr>
            <a:spLocks noChangeArrowheads="1"/>
          </p:cNvSpPr>
          <p:nvPr/>
        </p:nvSpPr>
        <p:spPr bwMode="auto">
          <a:xfrm>
            <a:off x="3563938" y="4859363"/>
            <a:ext cx="14033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&lt;&lt;extend&gt;&gt;</a:t>
            </a:r>
            <a:endParaRPr lang="th-TH" sz="1800"/>
          </a:p>
        </p:txBody>
      </p:sp>
      <p:sp>
        <p:nvSpPr>
          <p:cNvPr id="87076" name="Line 36"/>
          <p:cNvSpPr>
            <a:spLocks noChangeShapeType="1"/>
          </p:cNvSpPr>
          <p:nvPr/>
        </p:nvSpPr>
        <p:spPr bwMode="auto">
          <a:xfrm>
            <a:off x="3851275" y="2482875"/>
            <a:ext cx="1428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77" name="AutoShape 37"/>
          <p:cNvSpPr>
            <a:spLocks noChangeArrowheads="1"/>
          </p:cNvSpPr>
          <p:nvPr/>
        </p:nvSpPr>
        <p:spPr bwMode="auto">
          <a:xfrm rot="9013378">
            <a:off x="3986213" y="2811488"/>
            <a:ext cx="215900" cy="287337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7078" name="Line 38"/>
          <p:cNvSpPr>
            <a:spLocks noChangeShapeType="1"/>
          </p:cNvSpPr>
          <p:nvPr/>
        </p:nvSpPr>
        <p:spPr bwMode="auto">
          <a:xfrm flipH="1">
            <a:off x="5148263" y="2482875"/>
            <a:ext cx="7143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80" name="AutoShape 40"/>
          <p:cNvSpPr>
            <a:spLocks noChangeArrowheads="1"/>
          </p:cNvSpPr>
          <p:nvPr/>
        </p:nvSpPr>
        <p:spPr bwMode="auto">
          <a:xfrm flipV="1">
            <a:off x="5003800" y="2843238"/>
            <a:ext cx="215900" cy="288925"/>
          </a:xfrm>
          <a:prstGeom prst="triangle">
            <a:avLst>
              <a:gd name="adj" fmla="val 33819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7081" name="Line 41"/>
          <p:cNvSpPr>
            <a:spLocks noChangeShapeType="1"/>
          </p:cNvSpPr>
          <p:nvPr/>
        </p:nvSpPr>
        <p:spPr bwMode="auto">
          <a:xfrm flipV="1">
            <a:off x="6372225" y="2195538"/>
            <a:ext cx="647700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87082" name="Rectangle 42"/>
          <p:cNvSpPr>
            <a:spLocks noChangeArrowheads="1"/>
          </p:cNvSpPr>
          <p:nvPr/>
        </p:nvSpPr>
        <p:spPr bwMode="auto">
          <a:xfrm>
            <a:off x="6084888" y="1692300"/>
            <a:ext cx="14414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&lt;&lt;include&gt;&gt;</a:t>
            </a:r>
            <a:endParaRPr lang="th-TH" sz="1800"/>
          </a:p>
        </p:txBody>
      </p:sp>
      <p:sp>
        <p:nvSpPr>
          <p:cNvPr id="87083" name="Line 43"/>
          <p:cNvSpPr>
            <a:spLocks noChangeShapeType="1"/>
          </p:cNvSpPr>
          <p:nvPr/>
        </p:nvSpPr>
        <p:spPr bwMode="auto">
          <a:xfrm>
            <a:off x="1331913" y="3203600"/>
            <a:ext cx="2519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pic>
        <p:nvPicPr>
          <p:cNvPr id="47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8" name="Straight Connector 47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7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7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7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7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7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7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7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7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7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7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7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7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7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7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7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7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7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7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87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87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7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7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7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animBg="1"/>
      <p:bldP spid="87044" grpId="0" animBg="1"/>
      <p:bldP spid="87045" grpId="0" animBg="1"/>
      <p:bldP spid="87046" grpId="0" animBg="1"/>
      <p:bldP spid="87047" grpId="0" animBg="1"/>
      <p:bldP spid="87048" grpId="0"/>
      <p:bldP spid="87049" grpId="0" animBg="1"/>
      <p:bldP spid="87050" grpId="0" animBg="1"/>
      <p:bldP spid="87051" grpId="0" animBg="1"/>
      <p:bldP spid="87052" grpId="0" animBg="1"/>
      <p:bldP spid="87053" grpId="0" animBg="1"/>
      <p:bldP spid="87054" grpId="0"/>
      <p:bldP spid="87055" grpId="0" animBg="1"/>
      <p:bldP spid="87056" grpId="0" animBg="1"/>
      <p:bldP spid="87057" grpId="0" animBg="1"/>
      <p:bldP spid="87058" grpId="0" animBg="1"/>
      <p:bldP spid="87059" grpId="0" animBg="1"/>
      <p:bldP spid="87060" grpId="0"/>
      <p:bldP spid="87062" grpId="0" animBg="1"/>
      <p:bldP spid="87063" grpId="0" animBg="1"/>
      <p:bldP spid="87064" grpId="0" animBg="1"/>
      <p:bldP spid="87066" grpId="0" animBg="1"/>
      <p:bldP spid="87067" grpId="0" animBg="1"/>
      <p:bldP spid="87068" grpId="0" animBg="1"/>
      <p:bldP spid="87069" grpId="0" animBg="1"/>
      <p:bldP spid="87070" grpId="0" animBg="1"/>
      <p:bldP spid="87071" grpId="0" animBg="1"/>
      <p:bldP spid="87072" grpId="0" animBg="1"/>
      <p:bldP spid="87073" grpId="0" animBg="1"/>
      <p:bldP spid="87074" grpId="0" animBg="1"/>
      <p:bldP spid="87075" grpId="0"/>
      <p:bldP spid="87076" grpId="0" animBg="1"/>
      <p:bldP spid="87077" grpId="0" animBg="1"/>
      <p:bldP spid="87078" grpId="0" animBg="1"/>
      <p:bldP spid="87080" grpId="0" animBg="1"/>
      <p:bldP spid="87081" grpId="0" animBg="1"/>
      <p:bldP spid="87082" grpId="0"/>
      <p:bldP spid="8708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th-TH" dirty="0" smtClean="0"/>
              <a:t>แบบฝึกหัดในชั้นเรียน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ให้ค้นหา </a:t>
            </a:r>
            <a:r>
              <a:rPr lang="en-US" dirty="0" smtClean="0"/>
              <a:t>Use Case Diagram </a:t>
            </a:r>
            <a:r>
              <a:rPr lang="th-TH" dirty="0" smtClean="0"/>
              <a:t>จากอินเตอร์เน็ต</a:t>
            </a:r>
          </a:p>
          <a:p>
            <a:r>
              <a:rPr lang="th-TH" dirty="0" smtClean="0"/>
              <a:t>ให้ออกแบบ </a:t>
            </a:r>
            <a:r>
              <a:rPr lang="en-US" dirty="0" smtClean="0"/>
              <a:t>Use Case Diagram </a:t>
            </a:r>
            <a:r>
              <a:rPr lang="th-TH" dirty="0" smtClean="0"/>
              <a:t>ระบบร้านอาหาร</a:t>
            </a:r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2AD9-F603-457B-9E0E-17E6F98D9657}" type="slidenum">
              <a:rPr lang="en-US" smtClean="0"/>
              <a:pPr/>
              <a:t>18</a:t>
            </a:fld>
            <a:endParaRPr lang="th-TH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B0888-09EF-459E-B7E1-2710F1896FB6}" type="slidenum">
              <a:rPr lang="en-US" smtClean="0"/>
              <a:pPr>
                <a:defRPr/>
              </a:pPr>
              <a:t>19</a:t>
            </a:fld>
            <a:endParaRPr lang="th-TH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2AD9-F603-457B-9E0E-17E6F98D9657}" type="slidenum">
              <a:rPr lang="en-US" smtClean="0"/>
              <a:pPr/>
              <a:t>2</a:t>
            </a:fld>
            <a:endParaRPr lang="th-TH"/>
          </a:p>
        </p:txBody>
      </p:sp>
      <p:pic>
        <p:nvPicPr>
          <p:cNvPr id="88066" name="Picture 2" descr="http://epf.eclipse.org/wikis/openup/core.tech.common.extend_supp/guidances/concepts/resources/fig1_atm_e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785926"/>
            <a:ext cx="5784473" cy="4071966"/>
          </a:xfrm>
          <a:prstGeom prst="rect">
            <a:avLst/>
          </a:prstGeom>
          <a:noFill/>
        </p:spPr>
      </p:pic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85720" y="642918"/>
            <a:ext cx="640080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Use Case Diagram</a:t>
            </a:r>
            <a:endParaRPr kumimoji="0" lang="th-TH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2CCD-B1A9-4668-BE60-AF2AF031DC6B}" type="slidenum">
              <a:rPr lang="en-US"/>
              <a:pPr/>
              <a:t>3</a:t>
            </a:fld>
            <a:endParaRPr lang="th-TH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20713"/>
            <a:ext cx="6400800" cy="865187"/>
          </a:xfrm>
        </p:spPr>
        <p:txBody>
          <a:bodyPr/>
          <a:lstStyle/>
          <a:p>
            <a:r>
              <a:rPr lang="en-US"/>
              <a:t>Use Case Diagram</a:t>
            </a:r>
            <a:endParaRPr lang="th-TH" sz="3200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395288" y="1484313"/>
            <a:ext cx="7632700" cy="1554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3200"/>
              <a:t>เป็นแผนภาพที่ใช้ที่แสดงปฏิสัมพันธ์ระหว่างระบบงานและสิ่งที่อยู่นอกระบบงาน โดยอธิบายว่าทำอะไรไม่ใช่ว่าทำอย่างไร (</a:t>
            </a:r>
            <a:r>
              <a:rPr lang="en-GB" sz="3200"/>
              <a:t>What not How) </a:t>
            </a:r>
            <a:r>
              <a:rPr lang="th-TH" sz="3200"/>
              <a:t>ประกอบด้วย 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476375" y="3284538"/>
            <a:ext cx="7056438" cy="2655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h-TH" b="1"/>
              <a:t> </a:t>
            </a:r>
            <a:r>
              <a:rPr lang="en-US" b="1"/>
              <a:t>Actor  </a:t>
            </a:r>
            <a:r>
              <a:rPr lang="th-TH" b="1"/>
              <a:t>หมายถึง ผู้ที่มีการกระทำร่วมกับระบบ ซึ่งอาจจะเป็นคน เครื่องคอมพิวเตอร์ หรืออื่นๆ ก็ได้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b="1"/>
              <a:t> Use Case </a:t>
            </a:r>
            <a:r>
              <a:rPr lang="th-TH" b="1"/>
              <a:t>หมายถึง กระบวนการที่โดนกระทำจาก </a:t>
            </a:r>
            <a:r>
              <a:rPr lang="en-US" b="1"/>
              <a:t>Actor</a:t>
            </a:r>
            <a:endParaRPr lang="th-TH" b="1"/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h-TH" b="1"/>
              <a:t> </a:t>
            </a:r>
            <a:r>
              <a:rPr lang="en-US" b="1"/>
              <a:t>Relation </a:t>
            </a:r>
            <a:r>
              <a:rPr lang="th-TH" b="1"/>
              <a:t>หมายถึงความสัมพันธ์ระหว่าง </a:t>
            </a:r>
            <a:r>
              <a:rPr lang="en-US" b="1"/>
              <a:t>Use Case </a:t>
            </a:r>
            <a:r>
              <a:rPr lang="th-TH" b="1"/>
              <a:t>กับ </a:t>
            </a:r>
            <a:r>
              <a:rPr lang="en-US" b="1"/>
              <a:t>Use Case </a:t>
            </a:r>
            <a:r>
              <a:rPr lang="th-TH" b="1"/>
              <a:t>หรือ </a:t>
            </a:r>
            <a:r>
              <a:rPr lang="en-US" b="1"/>
              <a:t>Actor </a:t>
            </a:r>
            <a:r>
              <a:rPr lang="th-TH" b="1"/>
              <a:t>กับ </a:t>
            </a:r>
            <a:r>
              <a:rPr lang="en-US" b="1"/>
              <a:t>Actor </a:t>
            </a:r>
            <a:r>
              <a:rPr lang="th-TH" b="1"/>
              <a:t>ภายในระบบเดียวกัน</a:t>
            </a:r>
          </a:p>
        </p:txBody>
      </p:sp>
      <p:pic>
        <p:nvPicPr>
          <p:cNvPr id="10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  <p:bldP spid="542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212"/>
            <a:ext cx="2133600" cy="476250"/>
          </a:xfrm>
        </p:spPr>
        <p:txBody>
          <a:bodyPr/>
          <a:lstStyle/>
          <a:p>
            <a:fld id="{E4E45C1D-F6E9-444E-A18A-A36CD5036B4B}" type="slidenum">
              <a:rPr lang="en-US"/>
              <a:pPr/>
              <a:t>4</a:t>
            </a:fld>
            <a:endParaRPr lang="th-TH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34" y="714356"/>
            <a:ext cx="6400800" cy="865188"/>
          </a:xfrm>
        </p:spPr>
        <p:txBody>
          <a:bodyPr/>
          <a:lstStyle/>
          <a:p>
            <a:pPr algn="l"/>
            <a:r>
              <a:rPr lang="en-US" dirty="0"/>
              <a:t>Use Case Diagram</a:t>
            </a:r>
            <a:endParaRPr lang="th-TH" sz="3200" dirty="0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468313" y="1549425"/>
            <a:ext cx="76327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3200"/>
              <a:t>รูปแบบการสร้าง </a:t>
            </a:r>
            <a:r>
              <a:rPr lang="en-US" sz="3200"/>
              <a:t>Use Case Diagram</a:t>
            </a:r>
            <a:endParaRPr lang="th-TH" sz="3200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3276600" y="3132162"/>
            <a:ext cx="2520950" cy="2592388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3635375" y="3421087"/>
            <a:ext cx="1728788" cy="5032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/>
              <a:t>Use Case</a:t>
            </a:r>
            <a:endParaRPr lang="th-TH" sz="1800"/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3563938" y="4141812"/>
            <a:ext cx="1871662" cy="57626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/>
              <a:t>Use Case</a:t>
            </a:r>
            <a:endParaRPr lang="th-TH" sz="1800"/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3563938" y="4932387"/>
            <a:ext cx="1871662" cy="57626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/>
              <a:t>Use Case</a:t>
            </a:r>
            <a:endParaRPr lang="th-TH" sz="1800"/>
          </a:p>
        </p:txBody>
      </p:sp>
      <p:pic>
        <p:nvPicPr>
          <p:cNvPr id="55305" name="Picture 9" descr="j033226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2341587"/>
            <a:ext cx="1082675" cy="1223963"/>
          </a:xfrm>
          <a:prstGeom prst="rect">
            <a:avLst/>
          </a:prstGeom>
          <a:noFill/>
        </p:spPr>
      </p:pic>
      <p:pic>
        <p:nvPicPr>
          <p:cNvPr id="55306" name="Picture 10" descr="j03029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5149875"/>
            <a:ext cx="1028700" cy="1441450"/>
          </a:xfrm>
          <a:prstGeom prst="rect">
            <a:avLst/>
          </a:prstGeom>
          <a:noFill/>
        </p:spPr>
      </p:pic>
      <p:pic>
        <p:nvPicPr>
          <p:cNvPr id="55307" name="Picture 11" descr="j020558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32588" y="1836762"/>
            <a:ext cx="1776412" cy="1630363"/>
          </a:xfrm>
          <a:prstGeom prst="rect">
            <a:avLst/>
          </a:prstGeom>
          <a:noFill/>
        </p:spPr>
      </p:pic>
      <p:pic>
        <p:nvPicPr>
          <p:cNvPr id="55308" name="Picture 12" descr="j029298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1188" y="4213250"/>
            <a:ext cx="1843087" cy="1819275"/>
          </a:xfrm>
          <a:prstGeom prst="rect">
            <a:avLst/>
          </a:prstGeom>
          <a:noFill/>
        </p:spPr>
      </p:pic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2124075" y="3060725"/>
            <a:ext cx="15843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 flipV="1">
            <a:off x="2411413" y="3708425"/>
            <a:ext cx="1223962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 flipH="1">
            <a:off x="5364163" y="2989287"/>
            <a:ext cx="20161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 flipH="1" flipV="1">
            <a:off x="5364163" y="5292750"/>
            <a:ext cx="14398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55313" name="AutoShape 17"/>
          <p:cNvSpPr>
            <a:spLocks noChangeArrowheads="1"/>
          </p:cNvSpPr>
          <p:nvPr/>
        </p:nvSpPr>
        <p:spPr bwMode="auto">
          <a:xfrm>
            <a:off x="3779838" y="1981225"/>
            <a:ext cx="1871662" cy="719137"/>
          </a:xfrm>
          <a:prstGeom prst="wedgeRoundRectCallout">
            <a:avLst>
              <a:gd name="adj1" fmla="val -7250"/>
              <a:gd name="adj2" fmla="val 104523"/>
              <a:gd name="adj3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th-TH" sz="3600">
                <a:solidFill>
                  <a:schemeClr val="bg1"/>
                </a:solidFill>
              </a:rPr>
              <a:t>ระบบ</a:t>
            </a:r>
          </a:p>
        </p:txBody>
      </p:sp>
      <p:sp>
        <p:nvSpPr>
          <p:cNvPr id="55314" name="AutoShape 18"/>
          <p:cNvSpPr>
            <a:spLocks noChangeArrowheads="1"/>
          </p:cNvSpPr>
          <p:nvPr/>
        </p:nvSpPr>
        <p:spPr bwMode="auto">
          <a:xfrm>
            <a:off x="6929454" y="1071546"/>
            <a:ext cx="1871662" cy="719137"/>
          </a:xfrm>
          <a:prstGeom prst="wedgeRoundRectCallout">
            <a:avLst>
              <a:gd name="adj1" fmla="val -29560"/>
              <a:gd name="adj2" fmla="val 175384"/>
              <a:gd name="adj3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3600">
                <a:solidFill>
                  <a:schemeClr val="bg1"/>
                </a:solidFill>
              </a:rPr>
              <a:t>Actor</a:t>
            </a:r>
            <a:endParaRPr lang="th-TH" sz="3600">
              <a:solidFill>
                <a:schemeClr val="bg1"/>
              </a:solidFill>
            </a:endParaRPr>
          </a:p>
        </p:txBody>
      </p:sp>
      <p:sp>
        <p:nvSpPr>
          <p:cNvPr id="55315" name="AutoShape 19"/>
          <p:cNvSpPr>
            <a:spLocks noChangeArrowheads="1"/>
          </p:cNvSpPr>
          <p:nvPr/>
        </p:nvSpPr>
        <p:spPr bwMode="auto">
          <a:xfrm>
            <a:off x="6877050" y="4141812"/>
            <a:ext cx="1871663" cy="719138"/>
          </a:xfrm>
          <a:prstGeom prst="wedgeRoundRectCallout">
            <a:avLst>
              <a:gd name="adj1" fmla="val -137106"/>
              <a:gd name="adj2" fmla="val -103421"/>
              <a:gd name="adj3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>
                <a:solidFill>
                  <a:schemeClr val="bg1"/>
                </a:solidFill>
              </a:rPr>
              <a:t>Use Case</a:t>
            </a:r>
            <a:endParaRPr lang="th-TH" sz="2400">
              <a:solidFill>
                <a:schemeClr val="bg1"/>
              </a:solidFill>
            </a:endParaRPr>
          </a:p>
        </p:txBody>
      </p:sp>
      <p:sp>
        <p:nvSpPr>
          <p:cNvPr id="55316" name="Line 20"/>
          <p:cNvSpPr>
            <a:spLocks noChangeShapeType="1"/>
          </p:cNvSpPr>
          <p:nvPr/>
        </p:nvSpPr>
        <p:spPr bwMode="auto">
          <a:xfrm>
            <a:off x="4572000" y="3924325"/>
            <a:ext cx="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55317" name="Line 21"/>
          <p:cNvSpPr>
            <a:spLocks noChangeShapeType="1"/>
          </p:cNvSpPr>
          <p:nvPr/>
        </p:nvSpPr>
        <p:spPr bwMode="auto">
          <a:xfrm>
            <a:off x="4572000" y="4716487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55318" name="AutoShape 22"/>
          <p:cNvSpPr>
            <a:spLocks noChangeArrowheads="1"/>
          </p:cNvSpPr>
          <p:nvPr/>
        </p:nvSpPr>
        <p:spPr bwMode="auto">
          <a:xfrm>
            <a:off x="1835150" y="6157937"/>
            <a:ext cx="1871663" cy="719138"/>
          </a:xfrm>
          <a:prstGeom prst="wedgeRoundRectCallout">
            <a:avLst>
              <a:gd name="adj1" fmla="val 93426"/>
              <a:gd name="adj2" fmla="val -240509"/>
              <a:gd name="adj3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>
                <a:solidFill>
                  <a:schemeClr val="bg1"/>
                </a:solidFill>
              </a:rPr>
              <a:t>Relation</a:t>
            </a:r>
            <a:endParaRPr lang="th-TH">
              <a:solidFill>
                <a:schemeClr val="bg1"/>
              </a:solidFill>
            </a:endParaRPr>
          </a:p>
        </p:txBody>
      </p:sp>
      <p:pic>
        <p:nvPicPr>
          <p:cNvPr id="27" name="Picture 2" descr="D:\My Data\Job\pcbc\logo_png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" name="Straight Connector 27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  <p:bldP spid="55301" grpId="0" animBg="1"/>
      <p:bldP spid="55302" grpId="0" animBg="1"/>
      <p:bldP spid="55303" grpId="0" animBg="1"/>
      <p:bldP spid="55304" grpId="0" animBg="1"/>
      <p:bldP spid="55309" grpId="0" animBg="1"/>
      <p:bldP spid="55310" grpId="0" animBg="1"/>
      <p:bldP spid="55311" grpId="0" animBg="1"/>
      <p:bldP spid="55312" grpId="0" animBg="1"/>
      <p:bldP spid="55313" grpId="0" animBg="1"/>
      <p:bldP spid="55314" grpId="0" animBg="1"/>
      <p:bldP spid="55315" grpId="0" animBg="1"/>
      <p:bldP spid="55316" grpId="0" animBg="1"/>
      <p:bldP spid="55317" grpId="0" animBg="1"/>
      <p:bldP spid="553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43700"/>
            <a:ext cx="2133600" cy="457200"/>
          </a:xfrm>
        </p:spPr>
        <p:txBody>
          <a:bodyPr/>
          <a:lstStyle/>
          <a:p>
            <a:fld id="{1388AC4B-2BE1-4089-A6B3-555E01D37209}" type="slidenum">
              <a:rPr lang="en-US" altLang="en-US"/>
              <a:pPr/>
              <a:t>5</a:t>
            </a:fld>
            <a:endParaRPr lang="th-TH" alt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916013"/>
            <a:ext cx="6400800" cy="865187"/>
          </a:xfrm>
        </p:spPr>
        <p:txBody>
          <a:bodyPr/>
          <a:lstStyle/>
          <a:p>
            <a:pPr algn="l"/>
            <a:r>
              <a:rPr lang="en-US" sz="5400"/>
              <a:t>Use Case Diagram</a:t>
            </a:r>
            <a:endParaRPr lang="th-TH" sz="3600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468313" y="1779613"/>
            <a:ext cx="76327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/>
              <a:t>Relation</a:t>
            </a:r>
            <a:r>
              <a:rPr lang="th-TH" sz="3200"/>
              <a:t> มี 3 ประเภท 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971550" y="2571775"/>
            <a:ext cx="63357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 eaLnBrk="1" hangingPunct="1">
              <a:spcBef>
                <a:spcPct val="50000"/>
              </a:spcBef>
              <a:buFontTx/>
              <a:buAutoNum type="arabicPeriod"/>
            </a:pPr>
            <a:r>
              <a:rPr lang="th-TH" sz="2000" b="1">
                <a:solidFill>
                  <a:srgbClr val="0000FF"/>
                </a:solidFill>
              </a:rPr>
              <a:t> </a:t>
            </a:r>
            <a:r>
              <a:rPr lang="en-US" sz="2000" b="1">
                <a:solidFill>
                  <a:srgbClr val="0000FF"/>
                </a:solidFill>
              </a:rPr>
              <a:t>Generalization / Specialization</a:t>
            </a:r>
            <a:endParaRPr lang="th-TH" sz="2000" b="1">
              <a:solidFill>
                <a:srgbClr val="0000FF"/>
              </a:solidFill>
            </a:endParaRP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1403350" y="3292500"/>
            <a:ext cx="5832475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2400" b="1"/>
              <a:t>เป็นลักษณะของ </a:t>
            </a:r>
            <a:r>
              <a:rPr lang="en-US" sz="2400" b="1"/>
              <a:t>Use Case </a:t>
            </a:r>
            <a:r>
              <a:rPr lang="th-TH" sz="2400" b="1"/>
              <a:t>ที่มี </a:t>
            </a:r>
            <a:r>
              <a:rPr lang="en-US" sz="2400" b="1"/>
              <a:t>Use case </a:t>
            </a:r>
            <a:r>
              <a:rPr lang="th-TH" sz="2400" b="1"/>
              <a:t>ย่อยจาก </a:t>
            </a:r>
            <a:r>
              <a:rPr lang="en-US" sz="2400" b="1"/>
              <a:t>Use Case </a:t>
            </a:r>
            <a:r>
              <a:rPr lang="th-TH" sz="2400" b="1"/>
              <a:t>หลัก ที่มีความสัมพันธ์กัน</a:t>
            </a:r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684213" y="5453088"/>
            <a:ext cx="25193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56328" name="AutoShape 8"/>
          <p:cNvSpPr>
            <a:spLocks noChangeArrowheads="1"/>
          </p:cNvSpPr>
          <p:nvPr/>
        </p:nvSpPr>
        <p:spPr bwMode="auto">
          <a:xfrm rot="5400000">
            <a:off x="3311525" y="5129238"/>
            <a:ext cx="431800" cy="6477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250825" y="4587900"/>
            <a:ext cx="22320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2400" b="1"/>
              <a:t>สัญลักษณ์ที่ใช้</a:t>
            </a:r>
          </a:p>
        </p:txBody>
      </p:sp>
      <p:sp>
        <p:nvSpPr>
          <p:cNvPr id="56330" name="Oval 10"/>
          <p:cNvSpPr>
            <a:spLocks noChangeArrowheads="1"/>
          </p:cNvSpPr>
          <p:nvPr/>
        </p:nvSpPr>
        <p:spPr bwMode="auto">
          <a:xfrm>
            <a:off x="5364163" y="4084663"/>
            <a:ext cx="1944687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Use Cae </a:t>
            </a:r>
            <a:r>
              <a:rPr lang="th-TH" sz="2400"/>
              <a:t>พ่อ</a:t>
            </a:r>
          </a:p>
        </p:txBody>
      </p:sp>
      <p:sp>
        <p:nvSpPr>
          <p:cNvPr id="56331" name="Oval 11"/>
          <p:cNvSpPr>
            <a:spLocks noChangeArrowheads="1"/>
          </p:cNvSpPr>
          <p:nvPr/>
        </p:nvSpPr>
        <p:spPr bwMode="auto">
          <a:xfrm>
            <a:off x="4932363" y="5595963"/>
            <a:ext cx="2087562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Use Cae </a:t>
            </a:r>
            <a:r>
              <a:rPr lang="th-TH"/>
              <a:t>ลูก</a:t>
            </a:r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V="1">
            <a:off x="6227763" y="5019700"/>
            <a:ext cx="73025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56333" name="AutoShape 13"/>
          <p:cNvSpPr>
            <a:spLocks noChangeArrowheads="1"/>
          </p:cNvSpPr>
          <p:nvPr/>
        </p:nvSpPr>
        <p:spPr bwMode="auto">
          <a:xfrm rot="354369">
            <a:off x="6084888" y="4803800"/>
            <a:ext cx="481012" cy="249238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250825" y="4587900"/>
            <a:ext cx="3816350" cy="1296988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pic>
        <p:nvPicPr>
          <p:cNvPr id="1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Connector 1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/>
      <p:bldP spid="56325" grpId="0"/>
      <p:bldP spid="56326" grpId="0"/>
      <p:bldP spid="56327" grpId="0" animBg="1"/>
      <p:bldP spid="56329" grpId="0"/>
      <p:bldP spid="56330" grpId="0" animBg="1"/>
      <p:bldP spid="56331" grpId="0" animBg="1"/>
      <p:bldP spid="56332" grpId="0" animBg="1"/>
      <p:bldP spid="56333" grpId="0" animBg="1"/>
      <p:bldP spid="563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24650"/>
            <a:ext cx="2133600" cy="476250"/>
          </a:xfrm>
        </p:spPr>
        <p:txBody>
          <a:bodyPr/>
          <a:lstStyle/>
          <a:p>
            <a:fld id="{F88E73DE-D3ED-4225-88A0-9F3C1A4D97C7}" type="slidenum">
              <a:rPr lang="en-US"/>
              <a:pPr/>
              <a:t>6</a:t>
            </a:fld>
            <a:endParaRPr lang="th-TH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2263" y="971575"/>
            <a:ext cx="7335837" cy="784225"/>
          </a:xfrm>
        </p:spPr>
        <p:txBody>
          <a:bodyPr/>
          <a:lstStyle/>
          <a:p>
            <a:r>
              <a:rPr lang="th-TH" sz="4900"/>
              <a:t>ตัวอย่าง </a:t>
            </a:r>
            <a:r>
              <a:rPr lang="en-US" sz="4900"/>
              <a:t>Use Case Diagram</a:t>
            </a:r>
            <a:endParaRPr lang="th-TH" sz="3200"/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395288" y="1979638"/>
            <a:ext cx="7632700" cy="1554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3200">
                <a:solidFill>
                  <a:srgbClr val="0000FF"/>
                </a:solidFill>
              </a:rPr>
              <a:t>แสดงความสัมพันธ์ </a:t>
            </a:r>
            <a:r>
              <a:rPr lang="en-US" sz="3200">
                <a:solidFill>
                  <a:srgbClr val="0000FF"/>
                </a:solidFill>
              </a:rPr>
              <a:t>Use Case </a:t>
            </a:r>
            <a:r>
              <a:rPr lang="th-TH" sz="3200">
                <a:solidFill>
                  <a:srgbClr val="0000FF"/>
                </a:solidFill>
              </a:rPr>
              <a:t>ที่ใช้สำหรับการตรวจสอบรหัสผ่าน โดยการตรวจสอบนั้นสามารถมีได้ 2 แบบคือ การใส่รหัส และการตรวจสอบลายนิ้วมือ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2914650" y="3490938"/>
            <a:ext cx="3529013" cy="32400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69638" name="Oval 6"/>
          <p:cNvSpPr>
            <a:spLocks noChangeArrowheads="1"/>
          </p:cNvSpPr>
          <p:nvPr/>
        </p:nvSpPr>
        <p:spPr bwMode="auto">
          <a:xfrm>
            <a:off x="4067175" y="4067200"/>
            <a:ext cx="1584325" cy="5048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000"/>
              <a:t>ตรวจสอบ </a:t>
            </a:r>
            <a:r>
              <a:rPr lang="en-US" sz="2000"/>
              <a:t>User</a:t>
            </a:r>
            <a:endParaRPr lang="th-TH" sz="2000"/>
          </a:p>
        </p:txBody>
      </p:sp>
      <p:sp>
        <p:nvSpPr>
          <p:cNvPr id="69639" name="Oval 7"/>
          <p:cNvSpPr>
            <a:spLocks noChangeArrowheads="1"/>
          </p:cNvSpPr>
          <p:nvPr/>
        </p:nvSpPr>
        <p:spPr bwMode="auto">
          <a:xfrm>
            <a:off x="3275013" y="5724550"/>
            <a:ext cx="1296987" cy="5032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ใส่รหัส</a:t>
            </a:r>
          </a:p>
        </p:txBody>
      </p:sp>
      <p:sp>
        <p:nvSpPr>
          <p:cNvPr id="69640" name="Oval 8"/>
          <p:cNvSpPr>
            <a:spLocks noChangeArrowheads="1"/>
          </p:cNvSpPr>
          <p:nvPr/>
        </p:nvSpPr>
        <p:spPr bwMode="auto">
          <a:xfrm>
            <a:off x="5003800" y="5724550"/>
            <a:ext cx="1295400" cy="5048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ลายนิ้วมือ</a:t>
            </a:r>
          </a:p>
        </p:txBody>
      </p:sp>
      <p:sp>
        <p:nvSpPr>
          <p:cNvPr id="69641" name="Line 9"/>
          <p:cNvSpPr>
            <a:spLocks noChangeShapeType="1"/>
          </p:cNvSpPr>
          <p:nvPr/>
        </p:nvSpPr>
        <p:spPr bwMode="auto">
          <a:xfrm flipV="1">
            <a:off x="4283075" y="4859363"/>
            <a:ext cx="144463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69642" name="AutoShape 10"/>
          <p:cNvSpPr>
            <a:spLocks noChangeArrowheads="1"/>
          </p:cNvSpPr>
          <p:nvPr/>
        </p:nvSpPr>
        <p:spPr bwMode="auto">
          <a:xfrm>
            <a:off x="4283075" y="4499000"/>
            <a:ext cx="288925" cy="360363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69643" name="Line 11"/>
          <p:cNvSpPr>
            <a:spLocks noChangeShapeType="1"/>
          </p:cNvSpPr>
          <p:nvPr/>
        </p:nvSpPr>
        <p:spPr bwMode="auto">
          <a:xfrm flipH="1" flipV="1">
            <a:off x="5148263" y="4932388"/>
            <a:ext cx="142875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69644" name="AutoShape 12"/>
          <p:cNvSpPr>
            <a:spLocks noChangeArrowheads="1"/>
          </p:cNvSpPr>
          <p:nvPr/>
        </p:nvSpPr>
        <p:spPr bwMode="auto">
          <a:xfrm>
            <a:off x="5003800" y="4572025"/>
            <a:ext cx="288925" cy="360363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69645" name="Oval 13"/>
          <p:cNvSpPr>
            <a:spLocks noChangeArrowheads="1"/>
          </p:cNvSpPr>
          <p:nvPr/>
        </p:nvSpPr>
        <p:spPr bwMode="auto">
          <a:xfrm>
            <a:off x="1330325" y="4643463"/>
            <a:ext cx="360363" cy="3587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69646" name="Line 14"/>
          <p:cNvSpPr>
            <a:spLocks noChangeShapeType="1"/>
          </p:cNvSpPr>
          <p:nvPr/>
        </p:nvSpPr>
        <p:spPr bwMode="auto">
          <a:xfrm>
            <a:off x="1547813" y="50022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69647" name="Line 15"/>
          <p:cNvSpPr>
            <a:spLocks noChangeShapeType="1"/>
          </p:cNvSpPr>
          <p:nvPr/>
        </p:nvSpPr>
        <p:spPr bwMode="auto">
          <a:xfrm>
            <a:off x="1330325" y="5218138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69648" name="Line 16"/>
          <p:cNvSpPr>
            <a:spLocks noChangeShapeType="1"/>
          </p:cNvSpPr>
          <p:nvPr/>
        </p:nvSpPr>
        <p:spPr bwMode="auto">
          <a:xfrm flipH="1">
            <a:off x="1330325" y="5578500"/>
            <a:ext cx="2174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69649" name="Line 17"/>
          <p:cNvSpPr>
            <a:spLocks noChangeShapeType="1"/>
          </p:cNvSpPr>
          <p:nvPr/>
        </p:nvSpPr>
        <p:spPr bwMode="auto">
          <a:xfrm>
            <a:off x="1547813" y="55785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>
            <a:off x="1547813" y="5291163"/>
            <a:ext cx="17272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69651" name="Line 19"/>
          <p:cNvSpPr>
            <a:spLocks noChangeShapeType="1"/>
          </p:cNvSpPr>
          <p:nvPr/>
        </p:nvSpPr>
        <p:spPr bwMode="auto">
          <a:xfrm>
            <a:off x="1547813" y="5291163"/>
            <a:ext cx="367188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69652" name="Text Box 20"/>
          <p:cNvSpPr txBox="1">
            <a:spLocks noChangeArrowheads="1"/>
          </p:cNvSpPr>
          <p:nvPr/>
        </p:nvSpPr>
        <p:spPr bwMode="auto">
          <a:xfrm>
            <a:off x="1114425" y="5867425"/>
            <a:ext cx="14414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User</a:t>
            </a:r>
            <a:endParaRPr lang="th-TH"/>
          </a:p>
        </p:txBody>
      </p:sp>
      <p:pic>
        <p:nvPicPr>
          <p:cNvPr id="25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6" name="Straight Connector 25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9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/>
      <p:bldP spid="69637" grpId="0" animBg="1"/>
      <p:bldP spid="69638" grpId="0" animBg="1"/>
      <p:bldP spid="69639" grpId="0" animBg="1"/>
      <p:bldP spid="69640" grpId="0" animBg="1"/>
      <p:bldP spid="69641" grpId="0" animBg="1"/>
      <p:bldP spid="69642" grpId="0" animBg="1"/>
      <p:bldP spid="69643" grpId="0" animBg="1"/>
      <p:bldP spid="69644" grpId="0" animBg="1"/>
      <p:bldP spid="69645" grpId="0" animBg="1"/>
      <p:bldP spid="69646" grpId="0" animBg="1"/>
      <p:bldP spid="69647" grpId="0" animBg="1"/>
      <p:bldP spid="69648" grpId="0" animBg="1"/>
      <p:bldP spid="69649" grpId="0" animBg="1"/>
      <p:bldP spid="69650" grpId="0" animBg="1"/>
      <p:bldP spid="69651" grpId="0" animBg="1"/>
      <p:bldP spid="696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85B1-58EA-4E1E-AE66-D12A2A3417F2}" type="slidenum">
              <a:rPr lang="en-US"/>
              <a:pPr/>
              <a:t>7</a:t>
            </a:fld>
            <a:endParaRPr lang="th-TH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692150"/>
            <a:ext cx="7335838" cy="784225"/>
          </a:xfrm>
        </p:spPr>
        <p:txBody>
          <a:bodyPr/>
          <a:lstStyle/>
          <a:p>
            <a:r>
              <a:rPr lang="th-TH" sz="4900"/>
              <a:t>ตัวอย่าง </a:t>
            </a:r>
            <a:r>
              <a:rPr lang="en-US" sz="4900"/>
              <a:t>Use Case Diagram</a:t>
            </a:r>
            <a:endParaRPr lang="th-TH" sz="3200"/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76327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3200">
                <a:solidFill>
                  <a:srgbClr val="0000FF"/>
                </a:solidFill>
              </a:rPr>
              <a:t>แสดงความสัมพันธ์ </a:t>
            </a:r>
            <a:r>
              <a:rPr lang="en-US" sz="3200">
                <a:solidFill>
                  <a:srgbClr val="0000FF"/>
                </a:solidFill>
              </a:rPr>
              <a:t>Actor </a:t>
            </a:r>
            <a:r>
              <a:rPr lang="th-TH" sz="3200">
                <a:solidFill>
                  <a:srgbClr val="0000FF"/>
                </a:solidFill>
              </a:rPr>
              <a:t>ระหว่างลูกน้องกับเจ้านาย</a:t>
            </a:r>
          </a:p>
        </p:txBody>
      </p:sp>
      <p:sp>
        <p:nvSpPr>
          <p:cNvPr id="70666" name="Line 10"/>
          <p:cNvSpPr>
            <a:spLocks noChangeShapeType="1"/>
          </p:cNvSpPr>
          <p:nvPr/>
        </p:nvSpPr>
        <p:spPr bwMode="auto">
          <a:xfrm flipH="1" flipV="1">
            <a:off x="4140200" y="3860800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0667" name="AutoShape 11"/>
          <p:cNvSpPr>
            <a:spLocks noChangeArrowheads="1"/>
          </p:cNvSpPr>
          <p:nvPr/>
        </p:nvSpPr>
        <p:spPr bwMode="auto">
          <a:xfrm>
            <a:off x="3995738" y="3500438"/>
            <a:ext cx="288925" cy="360362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68" name="Oval 12"/>
          <p:cNvSpPr>
            <a:spLocks noChangeArrowheads="1"/>
          </p:cNvSpPr>
          <p:nvPr/>
        </p:nvSpPr>
        <p:spPr bwMode="auto">
          <a:xfrm>
            <a:off x="3924300" y="2276475"/>
            <a:ext cx="360363" cy="3587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>
            <a:off x="4141788" y="263525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>
            <a:off x="3924300" y="2851150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 flipH="1">
            <a:off x="3924300" y="3211513"/>
            <a:ext cx="2174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0672" name="Line 16"/>
          <p:cNvSpPr>
            <a:spLocks noChangeShapeType="1"/>
          </p:cNvSpPr>
          <p:nvPr/>
        </p:nvSpPr>
        <p:spPr bwMode="auto">
          <a:xfrm>
            <a:off x="4141788" y="3211513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0675" name="Oval 19"/>
          <p:cNvSpPr>
            <a:spLocks noChangeArrowheads="1"/>
          </p:cNvSpPr>
          <p:nvPr/>
        </p:nvSpPr>
        <p:spPr bwMode="auto">
          <a:xfrm>
            <a:off x="3924300" y="4795838"/>
            <a:ext cx="360363" cy="358775"/>
          </a:xfrm>
          <a:prstGeom prst="ellipse">
            <a:avLst/>
          </a:prstGeom>
          <a:solidFill>
            <a:schemeClr val="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76" name="Line 20"/>
          <p:cNvSpPr>
            <a:spLocks noChangeShapeType="1"/>
          </p:cNvSpPr>
          <p:nvPr/>
        </p:nvSpPr>
        <p:spPr bwMode="auto">
          <a:xfrm>
            <a:off x="4141788" y="51546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0677" name="Line 21"/>
          <p:cNvSpPr>
            <a:spLocks noChangeShapeType="1"/>
          </p:cNvSpPr>
          <p:nvPr/>
        </p:nvSpPr>
        <p:spPr bwMode="auto">
          <a:xfrm>
            <a:off x="3924300" y="5370513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0678" name="Line 22"/>
          <p:cNvSpPr>
            <a:spLocks noChangeShapeType="1"/>
          </p:cNvSpPr>
          <p:nvPr/>
        </p:nvSpPr>
        <p:spPr bwMode="auto">
          <a:xfrm flipH="1">
            <a:off x="3924300" y="5730875"/>
            <a:ext cx="2174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0679" name="Line 23"/>
          <p:cNvSpPr>
            <a:spLocks noChangeShapeType="1"/>
          </p:cNvSpPr>
          <p:nvPr/>
        </p:nvSpPr>
        <p:spPr bwMode="auto">
          <a:xfrm>
            <a:off x="4141788" y="5730875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4500563" y="2924175"/>
            <a:ext cx="935037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เจ้านาย</a:t>
            </a:r>
          </a:p>
        </p:txBody>
      </p:sp>
      <p:sp>
        <p:nvSpPr>
          <p:cNvPr id="70681" name="Text Box 25"/>
          <p:cNvSpPr txBox="1">
            <a:spLocks noChangeArrowheads="1"/>
          </p:cNvSpPr>
          <p:nvPr/>
        </p:nvSpPr>
        <p:spPr bwMode="auto">
          <a:xfrm>
            <a:off x="4572000" y="5661025"/>
            <a:ext cx="11525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ลูกน้อง</a:t>
            </a:r>
          </a:p>
        </p:txBody>
      </p:sp>
      <p:pic>
        <p:nvPicPr>
          <p:cNvPr id="23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4" name="Straight Connector 23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/>
      <p:bldP spid="70666" grpId="0" animBg="1"/>
      <p:bldP spid="70667" grpId="0" animBg="1"/>
      <p:bldP spid="70668" grpId="0" animBg="1"/>
      <p:bldP spid="70669" grpId="0" animBg="1"/>
      <p:bldP spid="70670" grpId="0" animBg="1"/>
      <p:bldP spid="70671" grpId="0" animBg="1"/>
      <p:bldP spid="70672" grpId="0" animBg="1"/>
      <p:bldP spid="70675" grpId="0" animBg="1"/>
      <p:bldP spid="70676" grpId="0" animBg="1"/>
      <p:bldP spid="70677" grpId="0" animBg="1"/>
      <p:bldP spid="70678" grpId="0" animBg="1"/>
      <p:bldP spid="70679" grpId="0" animBg="1"/>
      <p:bldP spid="70680" grpId="0"/>
      <p:bldP spid="706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43700"/>
            <a:ext cx="2133600" cy="457200"/>
          </a:xfrm>
        </p:spPr>
        <p:txBody>
          <a:bodyPr/>
          <a:lstStyle/>
          <a:p>
            <a:fld id="{60F8D29C-82B7-4546-A9E0-79E60380023E}" type="slidenum">
              <a:rPr lang="en-US" altLang="en-US"/>
              <a:pPr/>
              <a:t>8</a:t>
            </a:fld>
            <a:endParaRPr lang="th-TH" alt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844575"/>
            <a:ext cx="6400800" cy="865188"/>
          </a:xfrm>
        </p:spPr>
        <p:txBody>
          <a:bodyPr/>
          <a:lstStyle/>
          <a:p>
            <a:pPr algn="l"/>
            <a:r>
              <a:rPr lang="en-US" sz="5400"/>
              <a:t>Use Case Diagram</a:t>
            </a:r>
            <a:endParaRPr lang="th-TH" sz="3600"/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468313" y="2068538"/>
            <a:ext cx="76327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/>
              <a:t>Relation</a:t>
            </a:r>
            <a:r>
              <a:rPr lang="th-TH" sz="3200"/>
              <a:t> มี 3 ประเภท 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971550" y="2860700"/>
            <a:ext cx="6335713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 eaLnBrk="1" hangingPunct="1">
              <a:spcBef>
                <a:spcPct val="50000"/>
              </a:spcBef>
            </a:pPr>
            <a:r>
              <a:rPr lang="th-TH" sz="3600" b="1">
                <a:solidFill>
                  <a:srgbClr val="0000FF"/>
                </a:solidFill>
              </a:rPr>
              <a:t>2. </a:t>
            </a:r>
            <a:r>
              <a:rPr lang="th-TH" sz="2000" b="1">
                <a:solidFill>
                  <a:srgbClr val="0000FF"/>
                </a:solidFill>
              </a:rPr>
              <a:t> </a:t>
            </a:r>
            <a:r>
              <a:rPr lang="en-US" sz="2000" b="1">
                <a:solidFill>
                  <a:srgbClr val="0000FF"/>
                </a:solidFill>
              </a:rPr>
              <a:t>Include</a:t>
            </a:r>
            <a:endParaRPr lang="th-TH" sz="2000" b="1">
              <a:solidFill>
                <a:srgbClr val="0000FF"/>
              </a:solidFill>
            </a:endParaRP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1403350" y="3581425"/>
            <a:ext cx="5832475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2400" b="1"/>
              <a:t>เป็นความสัมพันธ์ในลักษณะ </a:t>
            </a:r>
            <a:r>
              <a:rPr lang="en-US" sz="2400" b="1"/>
              <a:t>Use Case </a:t>
            </a:r>
            <a:r>
              <a:rPr lang="th-TH" sz="2400" b="1"/>
              <a:t>หนึ่งไปเรียกใช้อีก </a:t>
            </a:r>
            <a:r>
              <a:rPr lang="en-US" sz="2400" b="1"/>
              <a:t>Use Case </a:t>
            </a:r>
            <a:r>
              <a:rPr lang="th-TH" sz="2400" b="1"/>
              <a:t>หนึ่ง</a:t>
            </a:r>
          </a:p>
        </p:txBody>
      </p:sp>
      <p:sp>
        <p:nvSpPr>
          <p:cNvPr id="71686" name="Line 6"/>
          <p:cNvSpPr>
            <a:spLocks noChangeShapeType="1"/>
          </p:cNvSpPr>
          <p:nvPr/>
        </p:nvSpPr>
        <p:spPr bwMode="auto">
          <a:xfrm>
            <a:off x="684213" y="5742013"/>
            <a:ext cx="25193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1688" name="Text Box 8"/>
          <p:cNvSpPr txBox="1">
            <a:spLocks noChangeArrowheads="1"/>
          </p:cNvSpPr>
          <p:nvPr/>
        </p:nvSpPr>
        <p:spPr bwMode="auto">
          <a:xfrm>
            <a:off x="250825" y="5021288"/>
            <a:ext cx="22320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2400" b="1"/>
              <a:t>สัญลักษณ์ที่ใช้</a:t>
            </a:r>
          </a:p>
        </p:txBody>
      </p:sp>
      <p:sp>
        <p:nvSpPr>
          <p:cNvPr id="71689" name="Oval 9"/>
          <p:cNvSpPr>
            <a:spLocks noChangeArrowheads="1"/>
          </p:cNvSpPr>
          <p:nvPr/>
        </p:nvSpPr>
        <p:spPr bwMode="auto">
          <a:xfrm>
            <a:off x="3995738" y="4084663"/>
            <a:ext cx="3240087" cy="9350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Use Cae </a:t>
            </a:r>
            <a:r>
              <a:rPr lang="th-TH" sz="2400"/>
              <a:t>หลักที่เรียกใช้</a:t>
            </a:r>
          </a:p>
        </p:txBody>
      </p:sp>
      <p:sp>
        <p:nvSpPr>
          <p:cNvPr id="71690" name="Oval 10"/>
          <p:cNvSpPr>
            <a:spLocks noChangeArrowheads="1"/>
          </p:cNvSpPr>
          <p:nvPr/>
        </p:nvSpPr>
        <p:spPr bwMode="auto">
          <a:xfrm>
            <a:off x="3563938" y="5595963"/>
            <a:ext cx="3384550" cy="9366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Use Cae </a:t>
            </a:r>
            <a:r>
              <a:rPr lang="th-TH"/>
              <a:t>ที่ถูกเรียกใช้</a:t>
            </a:r>
          </a:p>
        </p:txBody>
      </p:sp>
      <p:sp>
        <p:nvSpPr>
          <p:cNvPr id="71693" name="Rectangle 13"/>
          <p:cNvSpPr>
            <a:spLocks noChangeArrowheads="1"/>
          </p:cNvSpPr>
          <p:nvPr/>
        </p:nvSpPr>
        <p:spPr bwMode="auto">
          <a:xfrm>
            <a:off x="250825" y="4949850"/>
            <a:ext cx="3168650" cy="1511300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1694" name="Line 14"/>
          <p:cNvSpPr>
            <a:spLocks noChangeShapeType="1"/>
          </p:cNvSpPr>
          <p:nvPr/>
        </p:nvSpPr>
        <p:spPr bwMode="auto">
          <a:xfrm flipH="1">
            <a:off x="5291138" y="5019700"/>
            <a:ext cx="144462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auto">
          <a:xfrm>
            <a:off x="5364163" y="5165750"/>
            <a:ext cx="20875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&lt;&lt;include&gt;&gt;</a:t>
            </a:r>
            <a:endParaRPr lang="th-TH" sz="2000"/>
          </a:p>
        </p:txBody>
      </p:sp>
      <p:sp>
        <p:nvSpPr>
          <p:cNvPr id="71696" name="Text Box 16"/>
          <p:cNvSpPr txBox="1">
            <a:spLocks noChangeArrowheads="1"/>
          </p:cNvSpPr>
          <p:nvPr/>
        </p:nvSpPr>
        <p:spPr bwMode="auto">
          <a:xfrm>
            <a:off x="971550" y="5381650"/>
            <a:ext cx="20875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&lt;&lt;include&gt;&gt;</a:t>
            </a:r>
            <a:endParaRPr lang="th-TH" sz="2000"/>
          </a:p>
        </p:txBody>
      </p:sp>
      <p:pic>
        <p:nvPicPr>
          <p:cNvPr id="1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Connector 1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1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1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/>
      <p:bldP spid="71684" grpId="0"/>
      <p:bldP spid="71685" grpId="0"/>
      <p:bldP spid="71686" grpId="0" animBg="1"/>
      <p:bldP spid="71688" grpId="0"/>
      <p:bldP spid="71689" grpId="0" animBg="1"/>
      <p:bldP spid="71690" grpId="0" animBg="1"/>
      <p:bldP spid="71693" grpId="0" animBg="1"/>
      <p:bldP spid="71694" grpId="0" animBg="1"/>
      <p:bldP spid="71695" grpId="0"/>
      <p:bldP spid="716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96088"/>
            <a:ext cx="2133600" cy="476250"/>
          </a:xfrm>
        </p:spPr>
        <p:txBody>
          <a:bodyPr/>
          <a:lstStyle/>
          <a:p>
            <a:fld id="{D339A8BA-D730-493D-875D-8814F1510614}" type="slidenum">
              <a:rPr lang="en-US"/>
              <a:pPr/>
              <a:t>9</a:t>
            </a:fld>
            <a:endParaRPr lang="th-TH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971576"/>
            <a:ext cx="8893175" cy="784225"/>
          </a:xfrm>
        </p:spPr>
        <p:txBody>
          <a:bodyPr/>
          <a:lstStyle/>
          <a:p>
            <a:pPr algn="l"/>
            <a:r>
              <a:rPr lang="th-TH" sz="4100"/>
              <a:t>ตัวอย่าง </a:t>
            </a:r>
            <a:r>
              <a:rPr lang="en-US" sz="4100"/>
              <a:t>Use Case Diagram</a:t>
            </a:r>
            <a:endParaRPr lang="th-TH" sz="2400"/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323850" y="1979638"/>
            <a:ext cx="76327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3200">
                <a:solidFill>
                  <a:srgbClr val="0000FF"/>
                </a:solidFill>
              </a:rPr>
              <a:t>แสดงความสัมพันธ์ </a:t>
            </a:r>
            <a:r>
              <a:rPr lang="en-US" sz="3200">
                <a:solidFill>
                  <a:srgbClr val="0000FF"/>
                </a:solidFill>
              </a:rPr>
              <a:t>Use Case </a:t>
            </a:r>
            <a:r>
              <a:rPr lang="th-TH" sz="3200">
                <a:solidFill>
                  <a:srgbClr val="0000FF"/>
                </a:solidFill>
              </a:rPr>
              <a:t>ที่ใช้สำหรับการฝากหรือถอนเงิน ซึ่งต้องอาศัยรหัสที่ถูกต้องของผู้ใช้</a:t>
            </a:r>
          </a:p>
        </p:txBody>
      </p:sp>
      <p:sp>
        <p:nvSpPr>
          <p:cNvPr id="75781" name="Oval 5"/>
          <p:cNvSpPr>
            <a:spLocks noChangeArrowheads="1"/>
          </p:cNvSpPr>
          <p:nvPr/>
        </p:nvSpPr>
        <p:spPr bwMode="auto">
          <a:xfrm>
            <a:off x="3995738" y="4067201"/>
            <a:ext cx="1584325" cy="5048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000"/>
              <a:t>ตรวจสอบ </a:t>
            </a:r>
            <a:r>
              <a:rPr lang="en-US" sz="2000"/>
              <a:t>User</a:t>
            </a:r>
            <a:endParaRPr lang="th-TH" sz="2000"/>
          </a:p>
        </p:txBody>
      </p:sp>
      <p:sp>
        <p:nvSpPr>
          <p:cNvPr id="75782" name="Oval 6"/>
          <p:cNvSpPr>
            <a:spLocks noChangeArrowheads="1"/>
          </p:cNvSpPr>
          <p:nvPr/>
        </p:nvSpPr>
        <p:spPr bwMode="auto">
          <a:xfrm>
            <a:off x="3203575" y="5724551"/>
            <a:ext cx="1296988" cy="5032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ฝาก</a:t>
            </a:r>
          </a:p>
        </p:txBody>
      </p:sp>
      <p:sp>
        <p:nvSpPr>
          <p:cNvPr id="75783" name="Oval 7"/>
          <p:cNvSpPr>
            <a:spLocks noChangeArrowheads="1"/>
          </p:cNvSpPr>
          <p:nvPr/>
        </p:nvSpPr>
        <p:spPr bwMode="auto">
          <a:xfrm>
            <a:off x="4932363" y="5724551"/>
            <a:ext cx="1295400" cy="5048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ถอน</a:t>
            </a:r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 flipV="1">
            <a:off x="4211638" y="4572026"/>
            <a:ext cx="215900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5786" name="Line 10"/>
          <p:cNvSpPr>
            <a:spLocks noChangeShapeType="1"/>
          </p:cNvSpPr>
          <p:nvPr/>
        </p:nvSpPr>
        <p:spPr bwMode="auto">
          <a:xfrm flipH="1" flipV="1">
            <a:off x="5003800" y="4572026"/>
            <a:ext cx="215900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5788" name="Oval 12"/>
          <p:cNvSpPr>
            <a:spLocks noChangeArrowheads="1"/>
          </p:cNvSpPr>
          <p:nvPr/>
        </p:nvSpPr>
        <p:spPr bwMode="auto">
          <a:xfrm>
            <a:off x="1258888" y="4643463"/>
            <a:ext cx="360362" cy="3587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>
            <a:off x="1476375" y="5002238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>
            <a:off x="1258888" y="5218138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 flipH="1">
            <a:off x="1258888" y="5578501"/>
            <a:ext cx="2174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>
            <a:off x="1476375" y="5578501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5793" name="Line 17"/>
          <p:cNvSpPr>
            <a:spLocks noChangeShapeType="1"/>
          </p:cNvSpPr>
          <p:nvPr/>
        </p:nvSpPr>
        <p:spPr bwMode="auto">
          <a:xfrm>
            <a:off x="1476375" y="5291163"/>
            <a:ext cx="172720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5794" name="Line 18"/>
          <p:cNvSpPr>
            <a:spLocks noChangeShapeType="1"/>
          </p:cNvSpPr>
          <p:nvPr/>
        </p:nvSpPr>
        <p:spPr bwMode="auto">
          <a:xfrm>
            <a:off x="1476375" y="5291163"/>
            <a:ext cx="367188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th-TH"/>
          </a:p>
        </p:txBody>
      </p:sp>
      <p:sp>
        <p:nvSpPr>
          <p:cNvPr id="75795" name="Text Box 19"/>
          <p:cNvSpPr txBox="1">
            <a:spLocks noChangeArrowheads="1"/>
          </p:cNvSpPr>
          <p:nvPr/>
        </p:nvSpPr>
        <p:spPr bwMode="auto">
          <a:xfrm>
            <a:off x="1042988" y="5867426"/>
            <a:ext cx="144145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User</a:t>
            </a:r>
            <a:endParaRPr lang="th-TH"/>
          </a:p>
        </p:txBody>
      </p:sp>
      <p:sp>
        <p:nvSpPr>
          <p:cNvPr id="75796" name="Text Box 20"/>
          <p:cNvSpPr txBox="1">
            <a:spLocks noChangeArrowheads="1"/>
          </p:cNvSpPr>
          <p:nvPr/>
        </p:nvSpPr>
        <p:spPr bwMode="auto">
          <a:xfrm>
            <a:off x="5003800" y="5219726"/>
            <a:ext cx="20875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&lt;&lt;include&gt;&gt;</a:t>
            </a:r>
            <a:endParaRPr lang="th-TH" sz="2000"/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2771775" y="5148288"/>
            <a:ext cx="20875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&lt;&lt;include&gt;&gt;</a:t>
            </a:r>
            <a:endParaRPr lang="th-TH" sz="2000"/>
          </a:p>
        </p:txBody>
      </p:sp>
      <p:sp>
        <p:nvSpPr>
          <p:cNvPr id="75798" name="Rectangle 22"/>
          <p:cNvSpPr>
            <a:spLocks noChangeArrowheads="1"/>
          </p:cNvSpPr>
          <p:nvPr/>
        </p:nvSpPr>
        <p:spPr bwMode="auto">
          <a:xfrm>
            <a:off x="2555875" y="3635401"/>
            <a:ext cx="4321175" cy="309721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pic>
        <p:nvPicPr>
          <p:cNvPr id="25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6" name="Straight Connector 25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5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5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5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5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5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/>
      <p:bldP spid="75781" grpId="0" animBg="1"/>
      <p:bldP spid="75782" grpId="0" animBg="1"/>
      <p:bldP spid="75783" grpId="0" animBg="1"/>
      <p:bldP spid="75784" grpId="0" animBg="1"/>
      <p:bldP spid="75786" grpId="0" animBg="1"/>
      <p:bldP spid="75788" grpId="0" animBg="1"/>
      <p:bldP spid="75789" grpId="0" animBg="1"/>
      <p:bldP spid="75790" grpId="0" animBg="1"/>
      <p:bldP spid="75791" grpId="0" animBg="1"/>
      <p:bldP spid="75792" grpId="0" animBg="1"/>
      <p:bldP spid="75793" grpId="0" animBg="1"/>
      <p:bldP spid="75794" grpId="0" animBg="1"/>
      <p:bldP spid="75795" grpId="0"/>
      <p:bldP spid="75796" grpId="0"/>
      <p:bldP spid="75797" grpId="0"/>
      <p:bldP spid="75798" grpId="0" animBg="1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การออกแบบเริ่มต้น">
  <a:themeElements>
    <a:clrScheme name="การออกแบบเริ่มต้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การออกแบบเริ่มต้น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lnDef>
  </a:objectDefaults>
  <a:extraClrSchemeLst>
    <a:extraClrScheme>
      <a:clrScheme name="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</TotalTime>
  <Words>840</Words>
  <Application>Microsoft Office PowerPoint</Application>
  <PresentationFormat>On-screen Show (4:3)</PresentationFormat>
  <Paragraphs>153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Angsana New</vt:lpstr>
      <vt:lpstr>Times New Roman</vt:lpstr>
      <vt:lpstr>Wingdings</vt:lpstr>
      <vt:lpstr>Network</vt:lpstr>
      <vt:lpstr>การออกแบบเริ่มต้น</vt:lpstr>
      <vt:lpstr>Use Case Diagram</vt:lpstr>
      <vt:lpstr>Slide 2</vt:lpstr>
      <vt:lpstr>Use Case Diagram</vt:lpstr>
      <vt:lpstr>Use Case Diagram</vt:lpstr>
      <vt:lpstr>Use Case Diagram</vt:lpstr>
      <vt:lpstr>ตัวอย่าง Use Case Diagram</vt:lpstr>
      <vt:lpstr>ตัวอย่าง Use Case Diagram</vt:lpstr>
      <vt:lpstr>Use Case Diagram</vt:lpstr>
      <vt:lpstr>ตัวอย่าง Use Case Diagram</vt:lpstr>
      <vt:lpstr>Use Case Diagram</vt:lpstr>
      <vt:lpstr>ตัวอย่าง Use Case Diagram</vt:lpstr>
      <vt:lpstr>ตัวอย่าง Use Case Diagram</vt:lpstr>
      <vt:lpstr>หลักการสร้าง Use Case Diagram</vt:lpstr>
      <vt:lpstr>ตัวอย่าง Use Case Diagram</vt:lpstr>
      <vt:lpstr>ตัวอย่าง Use Case Diagram</vt:lpstr>
      <vt:lpstr>ตัวอย่าง Use Case Diagram</vt:lpstr>
      <vt:lpstr>ตัวอย่าง Use Case Diagram</vt:lpstr>
      <vt:lpstr>แบบฝึกหัดในชั้นเรียน</vt:lpstr>
      <vt:lpstr>Slide 19</vt:lpstr>
    </vt:vector>
  </TitlesOfParts>
  <Company>RRU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การกำหนดปัญหาและความต้องการ  (Problem Definition and Requirements)</dc:title>
  <dc:creator>Administrator</dc:creator>
  <cp:lastModifiedBy>Chan-ITDSG</cp:lastModifiedBy>
  <cp:revision>41</cp:revision>
  <dcterms:created xsi:type="dcterms:W3CDTF">2004-11-17T04:32:07Z</dcterms:created>
  <dcterms:modified xsi:type="dcterms:W3CDTF">2014-09-10T08:45:40Z</dcterms:modified>
</cp:coreProperties>
</file>